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19"/>
  </p:notesMasterIdLst>
  <p:sldIdLst>
    <p:sldId id="271" r:id="rId2"/>
    <p:sldId id="273" r:id="rId3"/>
    <p:sldId id="256" r:id="rId4"/>
    <p:sldId id="274" r:id="rId5"/>
    <p:sldId id="277" r:id="rId6"/>
    <p:sldId id="276" r:id="rId7"/>
    <p:sldId id="278" r:id="rId8"/>
    <p:sldId id="279" r:id="rId9"/>
    <p:sldId id="280" r:id="rId10"/>
    <p:sldId id="281" r:id="rId11"/>
    <p:sldId id="282" r:id="rId12"/>
    <p:sldId id="283" r:id="rId13"/>
    <p:sldId id="284" r:id="rId14"/>
    <p:sldId id="285" r:id="rId15"/>
    <p:sldId id="286" r:id="rId16"/>
    <p:sldId id="287" r:id="rId17"/>
    <p:sldId id="288"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A7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75" d="100"/>
          <a:sy n="75" d="100"/>
        </p:scale>
        <p:origin x="-245" y="43"/>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audio1.wav>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406A05-4056-47B8-B804-B20972E92EE9}" type="datetimeFigureOut">
              <a:rPr lang="en-US" smtClean="0"/>
              <a:t>2/17/2025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315703-BF85-44C3-A9AE-4EBB77D1D7AB}" type="slidenum">
              <a:rPr lang="en-US" smtClean="0"/>
              <a:t>‹#›</a:t>
            </a:fld>
            <a:endParaRPr lang="en-US"/>
          </a:p>
        </p:txBody>
      </p:sp>
    </p:spTree>
    <p:extLst>
      <p:ext uri="{BB962C8B-B14F-4D97-AF65-F5344CB8AC3E}">
        <p14:creationId xmlns:p14="http://schemas.microsoft.com/office/powerpoint/2010/main" val="1216344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315703-BF85-44C3-A9AE-4EBB77D1D7AB}" type="slidenum">
              <a:rPr lang="en-US" smtClean="0"/>
              <a:t>1</a:t>
            </a:fld>
            <a:endParaRPr lang="en-US"/>
          </a:p>
        </p:txBody>
      </p:sp>
    </p:spTree>
    <p:extLst>
      <p:ext uri="{BB962C8B-B14F-4D97-AF65-F5344CB8AC3E}">
        <p14:creationId xmlns:p14="http://schemas.microsoft.com/office/powerpoint/2010/main" val="22090948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315703-BF85-44C3-A9AE-4EBB77D1D7AB}" type="slidenum">
              <a:rPr lang="en-US" smtClean="0"/>
              <a:t>2</a:t>
            </a:fld>
            <a:endParaRPr lang="en-US"/>
          </a:p>
        </p:txBody>
      </p:sp>
    </p:spTree>
    <p:extLst>
      <p:ext uri="{BB962C8B-B14F-4D97-AF65-F5344CB8AC3E}">
        <p14:creationId xmlns:p14="http://schemas.microsoft.com/office/powerpoint/2010/main" val="2243948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4334933" y="1169931"/>
            <a:ext cx="4814835" cy="4993802"/>
            <a:chOff x="4334933" y="1169931"/>
            <a:chExt cx="4814835" cy="4993802"/>
          </a:xfrm>
        </p:grpSpPr>
        <p:cxnSp>
          <p:nvCxnSpPr>
            <p:cNvPr id="17" name="Straight Connector 16"/>
            <p:cNvCxnSpPr/>
            <p:nvPr/>
          </p:nvCxnSpPr>
          <p:spPr>
            <a:xfrm flipH="1">
              <a:off x="6009259" y="1169931"/>
              <a:ext cx="3134741" cy="3134741"/>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4334933" y="1348898"/>
              <a:ext cx="4814835" cy="481483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5225595" y="1469269"/>
              <a:ext cx="3912054" cy="3912054"/>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5304588" y="1307856"/>
              <a:ext cx="3839412" cy="3839412"/>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707078" y="1770196"/>
              <a:ext cx="3430571" cy="3430570"/>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ctrTitle"/>
          </p:nvPr>
        </p:nvSpPr>
        <p:spPr>
          <a:xfrm>
            <a:off x="533400" y="533400"/>
            <a:ext cx="6154713" cy="3124201"/>
          </a:xfrm>
        </p:spPr>
        <p:txBody>
          <a:bodyPr anchor="b">
            <a:normAutofit/>
          </a:bodyPr>
          <a:lstStyle>
            <a:lvl1pPr algn="l">
              <a:defRPr sz="4400">
                <a:effectLst/>
              </a:defRPr>
            </a:lvl1pPr>
          </a:lstStyle>
          <a:p>
            <a:r>
              <a:rPr lang="en-US"/>
              <a:t>Click to edit Master title style</a:t>
            </a:r>
            <a:endParaRPr lang="en-US" dirty="0"/>
          </a:p>
        </p:txBody>
      </p:sp>
      <p:sp>
        <p:nvSpPr>
          <p:cNvPr id="3" name="Subtitle 2"/>
          <p:cNvSpPr>
            <a:spLocks noGrp="1"/>
          </p:cNvSpPr>
          <p:nvPr>
            <p:ph type="subTitle" idx="1"/>
          </p:nvPr>
        </p:nvSpPr>
        <p:spPr>
          <a:xfrm>
            <a:off x="533400" y="3843868"/>
            <a:ext cx="4954250" cy="1913466"/>
          </a:xfrm>
        </p:spPr>
        <p:txBody>
          <a:bodyPr anchor="t">
            <a:normAutofit/>
          </a:bodyPr>
          <a:lstStyle>
            <a:lvl1pPr marL="0" indent="0" algn="l">
              <a:buNone/>
              <a:defRPr sz="20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96105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lstStyle/>
          <a:p>
            <a:r>
              <a:rPr lang="en-US"/>
              <a:t>Click to edit Master title style</a:t>
            </a:r>
            <a:endParaRPr lang="en-US" dirty="0"/>
          </a:p>
        </p:txBody>
      </p:sp>
      <p:sp>
        <p:nvSpPr>
          <p:cNvPr id="6" name="Picture Placeholder 2"/>
          <p:cNvSpPr>
            <a:spLocks noGrp="1" noChangeAspect="1"/>
          </p:cNvSpPr>
          <p:nvPr>
            <p:ph type="pic" idx="13"/>
          </p:nvPr>
        </p:nvSpPr>
        <p:spPr>
          <a:xfrm>
            <a:off x="533400" y="533400"/>
            <a:ext cx="8077200"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9" name="Text Placeholder 9"/>
          <p:cNvSpPr>
            <a:spLocks noGrp="1"/>
          </p:cNvSpPr>
          <p:nvPr>
            <p:ph type="body" sz="quarter" idx="14"/>
          </p:nvPr>
        </p:nvSpPr>
        <p:spPr>
          <a:xfrm>
            <a:off x="762002" y="3843867"/>
            <a:ext cx="7281332"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5BCAD085-E8A6-8845-BD4E-CB4CCA059FC4}" type="datetimeFigureOut">
              <a:rPr lang="en-US" smtClean="0"/>
              <a:t>2/17/2025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976943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33400" y="533400"/>
            <a:ext cx="8077200" cy="2895600"/>
          </a:xfrm>
        </p:spPr>
        <p:txBody>
          <a:bodyPr anchor="ctr">
            <a:normAutofit/>
          </a:bodyPr>
          <a:lstStyle>
            <a:lvl1pPr algn="l">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533400" y="4114800"/>
            <a:ext cx="6383552" cy="1905000"/>
          </a:xfrm>
        </p:spPr>
        <p:txBody>
          <a:bodyPr anchor="ctr">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579757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283" y="533400"/>
            <a:ext cx="6859787" cy="2895600"/>
          </a:xfrm>
        </p:spPr>
        <p:txBody>
          <a:bodyPr anchor="ctr">
            <a:normAutofit/>
          </a:bodyPr>
          <a:lstStyle>
            <a:lvl1pPr algn="l">
              <a:defRPr sz="28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66800" y="3429000"/>
            <a:ext cx="6402467" cy="4826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533400" y="4301070"/>
            <a:ext cx="6382361" cy="171873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14" name="TextBox 13"/>
          <p:cNvSpPr txBox="1"/>
          <p:nvPr/>
        </p:nvSpPr>
        <p:spPr>
          <a:xfrm>
            <a:off x="228600" y="710624"/>
            <a:ext cx="457319"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7696200" y="2768601"/>
            <a:ext cx="457319"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3443813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33400" y="3429000"/>
            <a:ext cx="6382361" cy="1697400"/>
          </a:xfrm>
        </p:spPr>
        <p:txBody>
          <a:bodyPr anchor="b">
            <a:normAutofit/>
          </a:bodyPr>
          <a:lstStyle>
            <a:lvl1pPr algn="l">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533400" y="5132980"/>
            <a:ext cx="6383552" cy="886819"/>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6130045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284" y="533400"/>
            <a:ext cx="6859786" cy="2895600"/>
          </a:xfrm>
        </p:spPr>
        <p:txBody>
          <a:bodyPr anchor="ctr">
            <a:normAutofit/>
          </a:bodyPr>
          <a:lstStyle>
            <a:lvl1pPr algn="l">
              <a:defRPr sz="28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533400" y="3886200"/>
            <a:ext cx="6382361" cy="1049866"/>
          </a:xfrm>
        </p:spPr>
        <p:txBody>
          <a:bodyPr vert="horz" lIns="91440" tIns="45720" rIns="91440" bIns="45720" rtlCol="0" anchor="b">
            <a:normAutofit/>
          </a:bodyPr>
          <a:lstStyle>
            <a:lvl1pPr>
              <a:buNone/>
              <a:defRPr lang="en-US" sz="20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533400" y="4953000"/>
            <a:ext cx="6382360" cy="10668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14" name="TextBox 13"/>
          <p:cNvSpPr txBox="1"/>
          <p:nvPr/>
        </p:nvSpPr>
        <p:spPr>
          <a:xfrm>
            <a:off x="228600" y="710624"/>
            <a:ext cx="457319"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7696200" y="2768601"/>
            <a:ext cx="457319"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7653079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33400" y="533400"/>
            <a:ext cx="7525658" cy="2895600"/>
          </a:xfrm>
        </p:spPr>
        <p:txBody>
          <a:bodyPr vert="horz" lIns="91440" tIns="45720" rIns="91440" bIns="45720" rtlCol="0" anchor="ctr">
            <a:normAutofit/>
          </a:bodyPr>
          <a:lstStyle>
            <a:lvl1pPr>
              <a:defRPr lang="en-US" sz="2800"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533400" y="3928534"/>
            <a:ext cx="6382361" cy="838200"/>
          </a:xfrm>
        </p:spPr>
        <p:txBody>
          <a:bodyPr vert="horz" lIns="91440" tIns="45720" rIns="91440" bIns="45720" rtlCol="0" anchor="b">
            <a:normAutofit/>
          </a:bodyPr>
          <a:lstStyle>
            <a:lvl1pPr>
              <a:buNone/>
              <a:defRPr lang="en-US" sz="20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533400" y="4766735"/>
            <a:ext cx="6382360" cy="1253065"/>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577683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lgn="l">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33400" y="533401"/>
            <a:ext cx="6554867" cy="376767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8716800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66406" y="533400"/>
            <a:ext cx="2044194" cy="4419600"/>
          </a:xfrm>
        </p:spPr>
        <p:txBody>
          <a:bodyPr vert="eaVert">
            <a:normAutofit/>
          </a:bodyPr>
          <a:lstStyle>
            <a:lvl1pPr>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33400" y="533400"/>
            <a:ext cx="5850012" cy="54864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601246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lstStyle/>
          <a:p>
            <a:r>
              <a:rPr lang="en-US"/>
              <a:t>Click to edit Master title style</a:t>
            </a:r>
            <a:endParaRPr lang="en-US" dirty="0"/>
          </a:p>
        </p:txBody>
      </p:sp>
      <p:sp>
        <p:nvSpPr>
          <p:cNvPr id="3" name="Content Placeholder 2"/>
          <p:cNvSpPr>
            <a:spLocks noGrp="1"/>
          </p:cNvSpPr>
          <p:nvPr>
            <p:ph idx="1"/>
          </p:nvPr>
        </p:nvSpPr>
        <p:spPr>
          <a:xfrm>
            <a:off x="533400" y="533400"/>
            <a:ext cx="6554867" cy="376767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6103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3400" y="1981199"/>
            <a:ext cx="6402468" cy="2319867"/>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533400" y="4487333"/>
            <a:ext cx="6402467" cy="15324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06924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defRPr sz="3200"/>
            </a:lvl1pPr>
          </a:lstStyle>
          <a:p>
            <a:r>
              <a:rPr lang="en-US"/>
              <a:t>Click to edit Master title style</a:t>
            </a:r>
            <a:endParaRPr lang="en-US" dirty="0"/>
          </a:p>
        </p:txBody>
      </p:sp>
      <p:sp>
        <p:nvSpPr>
          <p:cNvPr id="11" name="Content Placeholder 3"/>
          <p:cNvSpPr>
            <a:spLocks noGrp="1"/>
          </p:cNvSpPr>
          <p:nvPr>
            <p:ph sz="half" idx="13"/>
          </p:nvPr>
        </p:nvSpPr>
        <p:spPr>
          <a:xfrm>
            <a:off x="533400" y="533400"/>
            <a:ext cx="3949967" cy="3767667"/>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5"/>
          <p:cNvSpPr>
            <a:spLocks noGrp="1"/>
          </p:cNvSpPr>
          <p:nvPr>
            <p:ph sz="quarter" idx="4"/>
          </p:nvPr>
        </p:nvSpPr>
        <p:spPr>
          <a:xfrm>
            <a:off x="4662362" y="533400"/>
            <a:ext cx="3948238" cy="37592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653843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762001" y="533400"/>
            <a:ext cx="3716866" cy="609600"/>
          </a:xfrm>
        </p:spPr>
        <p:txBody>
          <a:bodyPr anchor="b">
            <a:noAutofit/>
          </a:bodyPr>
          <a:lstStyle>
            <a:lvl1pPr marL="0" indent="0">
              <a:buNone/>
              <a:defRPr sz="2400" b="0" cap="all">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33399" y="1143000"/>
            <a:ext cx="3945467" cy="3158067"/>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55016" y="566738"/>
            <a:ext cx="3764051" cy="576262"/>
          </a:xfrm>
        </p:spPr>
        <p:txBody>
          <a:bodyPr anchor="b">
            <a:noAutofit/>
          </a:bodyPr>
          <a:lstStyle>
            <a:lvl1pPr marL="0" indent="0">
              <a:buNone/>
              <a:defRPr sz="2400" b="0" cap="all">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62362" y="1143000"/>
            <a:ext cx="3956705" cy="3149600"/>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2/17/2025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79658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defRPr sz="32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2/17/2025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509895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39041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18667" y="533400"/>
            <a:ext cx="3200400" cy="1524000"/>
          </a:xfrm>
        </p:spPr>
        <p:txBody>
          <a:bodyPr anchor="b">
            <a:normAutofit/>
          </a:bodyPr>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533399" y="533400"/>
            <a:ext cx="4438755" cy="54864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18667" y="2209802"/>
            <a:ext cx="32004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264797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495800" y="1447800"/>
            <a:ext cx="3563258" cy="1143000"/>
          </a:xfrm>
        </p:spPr>
        <p:txBody>
          <a:bodyPr anchor="b">
            <a:normAutofit/>
          </a:bodyPr>
          <a:lstStyle>
            <a:lvl1pPr algn="l">
              <a:defRPr sz="2400" b="0"/>
            </a:lvl1pPr>
          </a:lstStyle>
          <a:p>
            <a:r>
              <a:rPr lang="en-US"/>
              <a:t>Click to edit Master title style</a:t>
            </a:r>
            <a:endParaRPr lang="en-US" dirty="0"/>
          </a:p>
        </p:txBody>
      </p:sp>
      <p:sp>
        <p:nvSpPr>
          <p:cNvPr id="17" name="Picture Placeholder 2"/>
          <p:cNvSpPr>
            <a:spLocks noGrp="1" noChangeAspect="1"/>
          </p:cNvSpPr>
          <p:nvPr>
            <p:ph type="pic" idx="13"/>
          </p:nvPr>
        </p:nvSpPr>
        <p:spPr>
          <a:xfrm>
            <a:off x="762000" y="914400"/>
            <a:ext cx="3280974" cy="48006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496027" y="2743200"/>
            <a:ext cx="3564223" cy="2082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2/17/2025</a:t>
            </a:fld>
            <a:endParaRPr lang="en-US"/>
          </a:p>
        </p:txBody>
      </p:sp>
      <p:sp>
        <p:nvSpPr>
          <p:cNvPr id="6" name="Footer Placeholder 5"/>
          <p:cNvSpPr>
            <a:spLocks noGrp="1"/>
          </p:cNvSpPr>
          <p:nvPr>
            <p:ph type="ftr" sz="quarter" idx="11"/>
          </p:nvPr>
        </p:nvSpPr>
        <p:spPr>
          <a:xfrm>
            <a:off x="533400" y="6172200"/>
            <a:ext cx="5811724" cy="365125"/>
          </a:xfrm>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471376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6670675" y="3894667"/>
            <a:ext cx="2470456" cy="2658533"/>
            <a:chOff x="6687077" y="3259666"/>
            <a:chExt cx="2981857" cy="3208867"/>
          </a:xfrm>
        </p:grpSpPr>
        <p:cxnSp>
          <p:nvCxnSpPr>
            <p:cNvPr id="8" name="Straight Connector 7"/>
            <p:cNvCxnSpPr/>
            <p:nvPr/>
          </p:nvCxnSpPr>
          <p:spPr>
            <a:xfrm flipH="1">
              <a:off x="8756120" y="3259666"/>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6687077" y="3486677"/>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7772400" y="3581400"/>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7923214" y="3433394"/>
              <a:ext cx="1739738" cy="173974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8398935" y="3985317"/>
              <a:ext cx="1264017" cy="1264016"/>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533400" y="4495800"/>
            <a:ext cx="6554867" cy="15240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3400" y="533401"/>
            <a:ext cx="6554867" cy="376767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30245" y="6172203"/>
            <a:ext cx="1200463"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5BCAD085-E8A6-8845-BD4E-CB4CCA059FC4}" type="datetimeFigureOut">
              <a:rPr lang="en-US" smtClean="0"/>
              <a:t>2/17/2025</a:t>
            </a:fld>
            <a:endParaRPr lang="en-US"/>
          </a:p>
        </p:txBody>
      </p:sp>
      <p:sp>
        <p:nvSpPr>
          <p:cNvPr id="5" name="Footer Placeholder 4"/>
          <p:cNvSpPr>
            <a:spLocks noGrp="1"/>
          </p:cNvSpPr>
          <p:nvPr>
            <p:ph type="ftr" sz="quarter" idx="3"/>
          </p:nvPr>
        </p:nvSpPr>
        <p:spPr>
          <a:xfrm>
            <a:off x="533400" y="6172200"/>
            <a:ext cx="5811724"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7774426" y="5578478"/>
            <a:ext cx="856907" cy="669925"/>
          </a:xfrm>
          <a:prstGeom prst="rect">
            <a:avLst/>
          </a:prstGeom>
        </p:spPr>
        <p:txBody>
          <a:bodyPr vert="horz" lIns="91440" tIns="45720" rIns="91440" bIns="45720" rtlCol="0" anchor="b"/>
          <a:lstStyle>
            <a:lvl1pPr algn="r">
              <a:defRPr sz="2800" b="0" i="0">
                <a:solidFill>
                  <a:schemeClr val="bg2">
                    <a:lumMod val="50000"/>
                  </a:schemeClr>
                </a:solidFill>
                <a:effectLst/>
                <a:latin typeface="+mn-lt"/>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842080582"/>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457200" rtl="0" eaLnBrk="1" latinLnBrk="0" hangingPunct="1">
        <a:spcBef>
          <a:spcPct val="0"/>
        </a:spcBef>
        <a:buNone/>
        <a:defRPr sz="32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0.pn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6.png"/><Relationship Id="rId7"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4.png"/><Relationship Id="rId7" Type="http://schemas.openxmlformats.org/officeDocument/2006/relationships/image" Target="../media/image11.pn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4.png"/><Relationship Id="rId7" Type="http://schemas.openxmlformats.org/officeDocument/2006/relationships/image" Target="../media/image10.pn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4.png"/><Relationship Id="rId7" Type="http://schemas.openxmlformats.org/officeDocument/2006/relationships/image" Target="../media/image10.pn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10" Type="http://schemas.microsoft.com/office/2007/relationships/hdphoto" Target="../media/hdphoto3.wdp"/><Relationship Id="rId4" Type="http://schemas.openxmlformats.org/officeDocument/2006/relationships/image" Target="../media/image6.png"/><Relationship Id="rId9" Type="http://schemas.openxmlformats.org/officeDocument/2006/relationships/image" Target="../media/image13.png"/></Relationships>
</file>

<file path=ppt/slides/_rels/slide1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6.png"/><Relationship Id="rId7"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microsoft.com/office/2007/relationships/hdphoto" Target="../media/hdphoto3.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itle 1">
            <a:extLst>
              <a:ext uri="{FF2B5EF4-FFF2-40B4-BE49-F238E27FC236}">
                <a16:creationId xmlns:a16="http://schemas.microsoft.com/office/drawing/2014/main" id="{100090B1-7453-4D20-A560-659F29C8C3E5}"/>
              </a:ext>
            </a:extLst>
          </p:cNvPr>
          <p:cNvSpPr>
            <a:spLocks noGrp="1"/>
          </p:cNvSpPr>
          <p:nvPr>
            <p:ph type="title"/>
          </p:nvPr>
        </p:nvSpPr>
        <p:spPr>
          <a:xfrm>
            <a:off x="228600" y="542638"/>
            <a:ext cx="9382760" cy="4923442"/>
          </a:xfrm>
        </p:spPr>
        <p:txBody>
          <a:bodyPr>
            <a:normAutofit/>
          </a:bodyPr>
          <a:lstStyle/>
          <a:p>
            <a:r>
              <a:rPr sz="6000" b="1" i="1" cap="none" dirty="0">
                <a:ln w="6600">
                  <a:solidFill>
                    <a:schemeClr val="accent2"/>
                  </a:solidFill>
                  <a:prstDash val="solid"/>
                </a:ln>
                <a:solidFill>
                  <a:srgbClr val="FFFFFF"/>
                </a:solidFill>
                <a:effectLst>
                  <a:outerShdw dist="38100" dir="2700000" algn="tl" rotWithShape="0">
                    <a:schemeClr val="accent2"/>
                  </a:outerShdw>
                </a:effectLst>
              </a:rPr>
              <a:t>History of the Internet</a:t>
            </a:r>
          </a:p>
        </p:txBody>
      </p:sp>
      <p:pic>
        <p:nvPicPr>
          <p:cNvPr id="5" name="Picture 4">
            <a:extLst>
              <a:ext uri="{FF2B5EF4-FFF2-40B4-BE49-F238E27FC236}">
                <a16:creationId xmlns:a16="http://schemas.microsoft.com/office/drawing/2014/main" id="{5A6EB9E2-3F65-4FEC-8011-9A5E97554620}"/>
              </a:ext>
            </a:extLst>
          </p:cNvPr>
          <p:cNvPicPr>
            <a:picLocks noChangeAspect="1"/>
          </p:cNvPicPr>
          <p:nvPr/>
        </p:nvPicPr>
        <p:blipFill>
          <a:blip r:embed="rId3"/>
          <a:srcRect l="1291" t="5829" r="22503"/>
          <a:stretch>
            <a:fillRect/>
          </a:stretch>
        </p:blipFill>
        <p:spPr>
          <a:xfrm flipH="1">
            <a:off x="471547" y="6851998"/>
            <a:ext cx="8211569" cy="6639704"/>
          </a:xfrm>
          <a:custGeom>
            <a:avLst/>
            <a:gdLst>
              <a:gd name="connsiteX0" fmla="*/ 7882956 w 8211569"/>
              <a:gd name="connsiteY0" fmla="*/ 4308349 h 6639704"/>
              <a:gd name="connsiteX1" fmla="*/ 7554343 w 8211569"/>
              <a:gd name="connsiteY1" fmla="*/ 4636961 h 6639704"/>
              <a:gd name="connsiteX2" fmla="*/ 7554344 w 8211569"/>
              <a:gd name="connsiteY2" fmla="*/ 6311092 h 6639704"/>
              <a:gd name="connsiteX3" fmla="*/ 7816730 w 8211569"/>
              <a:gd name="connsiteY3" fmla="*/ 6633034 h 6639704"/>
              <a:gd name="connsiteX4" fmla="*/ 7882898 w 8211569"/>
              <a:gd name="connsiteY4" fmla="*/ 6639704 h 6639704"/>
              <a:gd name="connsiteX5" fmla="*/ 7883005 w 8211569"/>
              <a:gd name="connsiteY5" fmla="*/ 6639704 h 6639704"/>
              <a:gd name="connsiteX6" fmla="*/ 7949183 w 8211569"/>
              <a:gd name="connsiteY6" fmla="*/ 6633033 h 6639704"/>
              <a:gd name="connsiteX7" fmla="*/ 8211569 w 8211569"/>
              <a:gd name="connsiteY7" fmla="*/ 6311091 h 6639704"/>
              <a:gd name="connsiteX8" fmla="*/ 8211569 w 8211569"/>
              <a:gd name="connsiteY8" fmla="*/ 4636961 h 6639704"/>
              <a:gd name="connsiteX9" fmla="*/ 7882956 w 8211569"/>
              <a:gd name="connsiteY9" fmla="*/ 4308349 h 6639704"/>
              <a:gd name="connsiteX10" fmla="*/ 7127523 w 8211569"/>
              <a:gd name="connsiteY10" fmla="*/ 3909889 h 6639704"/>
              <a:gd name="connsiteX11" fmla="*/ 6798910 w 8211569"/>
              <a:gd name="connsiteY11" fmla="*/ 4238502 h 6639704"/>
              <a:gd name="connsiteX12" fmla="*/ 6798911 w 8211569"/>
              <a:gd name="connsiteY12" fmla="*/ 6311092 h 6639704"/>
              <a:gd name="connsiteX13" fmla="*/ 7061297 w 8211569"/>
              <a:gd name="connsiteY13" fmla="*/ 6633034 h 6639704"/>
              <a:gd name="connsiteX14" fmla="*/ 7127465 w 8211569"/>
              <a:gd name="connsiteY14" fmla="*/ 6639704 h 6639704"/>
              <a:gd name="connsiteX15" fmla="*/ 7127572 w 8211569"/>
              <a:gd name="connsiteY15" fmla="*/ 6639704 h 6639704"/>
              <a:gd name="connsiteX16" fmla="*/ 7193750 w 8211569"/>
              <a:gd name="connsiteY16" fmla="*/ 6633033 h 6639704"/>
              <a:gd name="connsiteX17" fmla="*/ 7456134 w 8211569"/>
              <a:gd name="connsiteY17" fmla="*/ 6311091 h 6639704"/>
              <a:gd name="connsiteX18" fmla="*/ 7456134 w 8211569"/>
              <a:gd name="connsiteY18" fmla="*/ 4238502 h 6639704"/>
              <a:gd name="connsiteX19" fmla="*/ 7127523 w 8211569"/>
              <a:gd name="connsiteY19" fmla="*/ 3909889 h 6639704"/>
              <a:gd name="connsiteX20" fmla="*/ 6372088 w 8211569"/>
              <a:gd name="connsiteY20" fmla="*/ 3436717 h 6639704"/>
              <a:gd name="connsiteX21" fmla="*/ 6043475 w 8211569"/>
              <a:gd name="connsiteY21" fmla="*/ 3765330 h 6639704"/>
              <a:gd name="connsiteX22" fmla="*/ 6043476 w 8211569"/>
              <a:gd name="connsiteY22" fmla="*/ 6311092 h 6639704"/>
              <a:gd name="connsiteX23" fmla="*/ 6305862 w 8211569"/>
              <a:gd name="connsiteY23" fmla="*/ 6633033 h 6639704"/>
              <a:gd name="connsiteX24" fmla="*/ 6372040 w 8211569"/>
              <a:gd name="connsiteY24" fmla="*/ 6639704 h 6639704"/>
              <a:gd name="connsiteX25" fmla="*/ 6372127 w 8211569"/>
              <a:gd name="connsiteY25" fmla="*/ 6639704 h 6639704"/>
              <a:gd name="connsiteX26" fmla="*/ 6438315 w 8211569"/>
              <a:gd name="connsiteY26" fmla="*/ 6633032 h 6639704"/>
              <a:gd name="connsiteX27" fmla="*/ 6700701 w 8211569"/>
              <a:gd name="connsiteY27" fmla="*/ 6311091 h 6639704"/>
              <a:gd name="connsiteX28" fmla="*/ 6700701 w 8211569"/>
              <a:gd name="connsiteY28" fmla="*/ 3765330 h 6639704"/>
              <a:gd name="connsiteX29" fmla="*/ 6372088 w 8211569"/>
              <a:gd name="connsiteY29" fmla="*/ 3436717 h 6639704"/>
              <a:gd name="connsiteX30" fmla="*/ 5616653 w 8211569"/>
              <a:gd name="connsiteY30" fmla="*/ 3044483 h 6639704"/>
              <a:gd name="connsiteX31" fmla="*/ 5288040 w 8211569"/>
              <a:gd name="connsiteY31" fmla="*/ 3373096 h 6639704"/>
              <a:gd name="connsiteX32" fmla="*/ 5288041 w 8211569"/>
              <a:gd name="connsiteY32" fmla="*/ 6311092 h 6639704"/>
              <a:gd name="connsiteX33" fmla="*/ 5550427 w 8211569"/>
              <a:gd name="connsiteY33" fmla="*/ 6633033 h 6639704"/>
              <a:gd name="connsiteX34" fmla="*/ 5616605 w 8211569"/>
              <a:gd name="connsiteY34" fmla="*/ 6639704 h 6639704"/>
              <a:gd name="connsiteX35" fmla="*/ 5616692 w 8211569"/>
              <a:gd name="connsiteY35" fmla="*/ 6639704 h 6639704"/>
              <a:gd name="connsiteX36" fmla="*/ 5682880 w 8211569"/>
              <a:gd name="connsiteY36" fmla="*/ 6633032 h 6639704"/>
              <a:gd name="connsiteX37" fmla="*/ 5945266 w 8211569"/>
              <a:gd name="connsiteY37" fmla="*/ 6311091 h 6639704"/>
              <a:gd name="connsiteX38" fmla="*/ 5945266 w 8211569"/>
              <a:gd name="connsiteY38" fmla="*/ 3373096 h 6639704"/>
              <a:gd name="connsiteX39" fmla="*/ 5616653 w 8211569"/>
              <a:gd name="connsiteY39" fmla="*/ 3044483 h 6639704"/>
              <a:gd name="connsiteX40" fmla="*/ 4861218 w 8211569"/>
              <a:gd name="connsiteY40" fmla="*/ 2627344 h 6639704"/>
              <a:gd name="connsiteX41" fmla="*/ 4532605 w 8211569"/>
              <a:gd name="connsiteY41" fmla="*/ 2955957 h 6639704"/>
              <a:gd name="connsiteX42" fmla="*/ 4532606 w 8211569"/>
              <a:gd name="connsiteY42" fmla="*/ 6311092 h 6639704"/>
              <a:gd name="connsiteX43" fmla="*/ 4794992 w 8211569"/>
              <a:gd name="connsiteY43" fmla="*/ 6633032 h 6639704"/>
              <a:gd name="connsiteX44" fmla="*/ 4861180 w 8211569"/>
              <a:gd name="connsiteY44" fmla="*/ 6639704 h 6639704"/>
              <a:gd name="connsiteX45" fmla="*/ 4861249 w 8211569"/>
              <a:gd name="connsiteY45" fmla="*/ 6639704 h 6639704"/>
              <a:gd name="connsiteX46" fmla="*/ 4927445 w 8211569"/>
              <a:gd name="connsiteY46" fmla="*/ 6633031 h 6639704"/>
              <a:gd name="connsiteX47" fmla="*/ 5189831 w 8211569"/>
              <a:gd name="connsiteY47" fmla="*/ 6311091 h 6639704"/>
              <a:gd name="connsiteX48" fmla="*/ 5189831 w 8211569"/>
              <a:gd name="connsiteY48" fmla="*/ 2955957 h 6639704"/>
              <a:gd name="connsiteX49" fmla="*/ 4861218 w 8211569"/>
              <a:gd name="connsiteY49" fmla="*/ 2627344 h 6639704"/>
              <a:gd name="connsiteX50" fmla="*/ 4105783 w 8211569"/>
              <a:gd name="connsiteY50" fmla="*/ 1979847 h 6639704"/>
              <a:gd name="connsiteX51" fmla="*/ 3777170 w 8211569"/>
              <a:gd name="connsiteY51" fmla="*/ 2308460 h 6639704"/>
              <a:gd name="connsiteX52" fmla="*/ 3777171 w 8211569"/>
              <a:gd name="connsiteY52" fmla="*/ 6311092 h 6639704"/>
              <a:gd name="connsiteX53" fmla="*/ 4039557 w 8211569"/>
              <a:gd name="connsiteY53" fmla="*/ 6633032 h 6639704"/>
              <a:gd name="connsiteX54" fmla="*/ 4105745 w 8211569"/>
              <a:gd name="connsiteY54" fmla="*/ 6639704 h 6639704"/>
              <a:gd name="connsiteX55" fmla="*/ 4105814 w 8211569"/>
              <a:gd name="connsiteY55" fmla="*/ 6639704 h 6639704"/>
              <a:gd name="connsiteX56" fmla="*/ 4172010 w 8211569"/>
              <a:gd name="connsiteY56" fmla="*/ 6633031 h 6639704"/>
              <a:gd name="connsiteX57" fmla="*/ 4434396 w 8211569"/>
              <a:gd name="connsiteY57" fmla="*/ 6311091 h 6639704"/>
              <a:gd name="connsiteX58" fmla="*/ 4434396 w 8211569"/>
              <a:gd name="connsiteY58" fmla="*/ 2308460 h 6639704"/>
              <a:gd name="connsiteX59" fmla="*/ 4105783 w 8211569"/>
              <a:gd name="connsiteY59" fmla="*/ 1979847 h 6639704"/>
              <a:gd name="connsiteX60" fmla="*/ 3350348 w 8211569"/>
              <a:gd name="connsiteY60" fmla="*/ 1506676 h 6639704"/>
              <a:gd name="connsiteX61" fmla="*/ 3021735 w 8211569"/>
              <a:gd name="connsiteY61" fmla="*/ 1835289 h 6639704"/>
              <a:gd name="connsiteX62" fmla="*/ 3021736 w 8211569"/>
              <a:gd name="connsiteY62" fmla="*/ 6311092 h 6639704"/>
              <a:gd name="connsiteX63" fmla="*/ 3284122 w 8211569"/>
              <a:gd name="connsiteY63" fmla="*/ 6633031 h 6639704"/>
              <a:gd name="connsiteX64" fmla="*/ 3350319 w 8211569"/>
              <a:gd name="connsiteY64" fmla="*/ 6639704 h 6639704"/>
              <a:gd name="connsiteX65" fmla="*/ 3350369 w 8211569"/>
              <a:gd name="connsiteY65" fmla="*/ 6639704 h 6639704"/>
              <a:gd name="connsiteX66" fmla="*/ 3416575 w 8211569"/>
              <a:gd name="connsiteY66" fmla="*/ 6633030 h 6639704"/>
              <a:gd name="connsiteX67" fmla="*/ 3678961 w 8211569"/>
              <a:gd name="connsiteY67" fmla="*/ 6311091 h 6639704"/>
              <a:gd name="connsiteX68" fmla="*/ 3678961 w 8211569"/>
              <a:gd name="connsiteY68" fmla="*/ 1835289 h 6639704"/>
              <a:gd name="connsiteX69" fmla="*/ 3350348 w 8211569"/>
              <a:gd name="connsiteY69" fmla="*/ 1506676 h 6639704"/>
              <a:gd name="connsiteX70" fmla="*/ 2594913 w 8211569"/>
              <a:gd name="connsiteY70" fmla="*/ 1120668 h 6639704"/>
              <a:gd name="connsiteX71" fmla="*/ 2266300 w 8211569"/>
              <a:gd name="connsiteY71" fmla="*/ 1449281 h 6639704"/>
              <a:gd name="connsiteX72" fmla="*/ 2266301 w 8211569"/>
              <a:gd name="connsiteY72" fmla="*/ 6311092 h 6639704"/>
              <a:gd name="connsiteX73" fmla="*/ 2528687 w 8211569"/>
              <a:gd name="connsiteY73" fmla="*/ 6633031 h 6639704"/>
              <a:gd name="connsiteX74" fmla="*/ 2594884 w 8211569"/>
              <a:gd name="connsiteY74" fmla="*/ 6639704 h 6639704"/>
              <a:gd name="connsiteX75" fmla="*/ 2594934 w 8211569"/>
              <a:gd name="connsiteY75" fmla="*/ 6639704 h 6639704"/>
              <a:gd name="connsiteX76" fmla="*/ 2661140 w 8211569"/>
              <a:gd name="connsiteY76" fmla="*/ 6633030 h 6639704"/>
              <a:gd name="connsiteX77" fmla="*/ 2923526 w 8211569"/>
              <a:gd name="connsiteY77" fmla="*/ 6311091 h 6639704"/>
              <a:gd name="connsiteX78" fmla="*/ 2923526 w 8211569"/>
              <a:gd name="connsiteY78" fmla="*/ 1449281 h 6639704"/>
              <a:gd name="connsiteX79" fmla="*/ 2594913 w 8211569"/>
              <a:gd name="connsiteY79" fmla="*/ 1120668 h 6639704"/>
              <a:gd name="connsiteX80" fmla="*/ 1839478 w 8211569"/>
              <a:gd name="connsiteY80" fmla="*/ 709755 h 6639704"/>
              <a:gd name="connsiteX81" fmla="*/ 1510865 w 8211569"/>
              <a:gd name="connsiteY81" fmla="*/ 1038369 h 6639704"/>
              <a:gd name="connsiteX82" fmla="*/ 1510866 w 8211569"/>
              <a:gd name="connsiteY82" fmla="*/ 6311092 h 6639704"/>
              <a:gd name="connsiteX83" fmla="*/ 1773252 w 8211569"/>
              <a:gd name="connsiteY83" fmla="*/ 6633030 h 6639704"/>
              <a:gd name="connsiteX84" fmla="*/ 1839459 w 8211569"/>
              <a:gd name="connsiteY84" fmla="*/ 6639704 h 6639704"/>
              <a:gd name="connsiteX85" fmla="*/ 1839488 w 8211569"/>
              <a:gd name="connsiteY85" fmla="*/ 6639704 h 6639704"/>
              <a:gd name="connsiteX86" fmla="*/ 1905705 w 8211569"/>
              <a:gd name="connsiteY86" fmla="*/ 6633029 h 6639704"/>
              <a:gd name="connsiteX87" fmla="*/ 2168091 w 8211569"/>
              <a:gd name="connsiteY87" fmla="*/ 6311091 h 6639704"/>
              <a:gd name="connsiteX88" fmla="*/ 2168091 w 8211569"/>
              <a:gd name="connsiteY88" fmla="*/ 1038369 h 6639704"/>
              <a:gd name="connsiteX89" fmla="*/ 1839478 w 8211569"/>
              <a:gd name="connsiteY89" fmla="*/ 709755 h 6639704"/>
              <a:gd name="connsiteX90" fmla="*/ 1084043 w 8211569"/>
              <a:gd name="connsiteY90" fmla="*/ 348651 h 6639704"/>
              <a:gd name="connsiteX91" fmla="*/ 755430 w 8211569"/>
              <a:gd name="connsiteY91" fmla="*/ 677264 h 6639704"/>
              <a:gd name="connsiteX92" fmla="*/ 755431 w 8211569"/>
              <a:gd name="connsiteY92" fmla="*/ 6311092 h 6639704"/>
              <a:gd name="connsiteX93" fmla="*/ 1017817 w 8211569"/>
              <a:gd name="connsiteY93" fmla="*/ 6633030 h 6639704"/>
              <a:gd name="connsiteX94" fmla="*/ 1084024 w 8211569"/>
              <a:gd name="connsiteY94" fmla="*/ 6639704 h 6639704"/>
              <a:gd name="connsiteX95" fmla="*/ 1084053 w 8211569"/>
              <a:gd name="connsiteY95" fmla="*/ 6639704 h 6639704"/>
              <a:gd name="connsiteX96" fmla="*/ 1150270 w 8211569"/>
              <a:gd name="connsiteY96" fmla="*/ 6633029 h 6639704"/>
              <a:gd name="connsiteX97" fmla="*/ 1412656 w 8211569"/>
              <a:gd name="connsiteY97" fmla="*/ 6311091 h 6639704"/>
              <a:gd name="connsiteX98" fmla="*/ 1412656 w 8211569"/>
              <a:gd name="connsiteY98" fmla="*/ 677264 h 6639704"/>
              <a:gd name="connsiteX99" fmla="*/ 1084043 w 8211569"/>
              <a:gd name="connsiteY99" fmla="*/ 348651 h 6639704"/>
              <a:gd name="connsiteX100" fmla="*/ 328613 w 8211569"/>
              <a:gd name="connsiteY100" fmla="*/ 0 h 6639704"/>
              <a:gd name="connsiteX101" fmla="*/ 0 w 8211569"/>
              <a:gd name="connsiteY101" fmla="*/ 328613 h 6639704"/>
              <a:gd name="connsiteX102" fmla="*/ 1 w 8211569"/>
              <a:gd name="connsiteY102" fmla="*/ 6311092 h 6639704"/>
              <a:gd name="connsiteX103" fmla="*/ 262387 w 8211569"/>
              <a:gd name="connsiteY103" fmla="*/ 6633034 h 6639704"/>
              <a:gd name="connsiteX104" fmla="*/ 328555 w 8211569"/>
              <a:gd name="connsiteY104" fmla="*/ 6639704 h 6639704"/>
              <a:gd name="connsiteX105" fmla="*/ 328662 w 8211569"/>
              <a:gd name="connsiteY105" fmla="*/ 6639704 h 6639704"/>
              <a:gd name="connsiteX106" fmla="*/ 394840 w 8211569"/>
              <a:gd name="connsiteY106" fmla="*/ 6633033 h 6639704"/>
              <a:gd name="connsiteX107" fmla="*/ 657226 w 8211569"/>
              <a:gd name="connsiteY107" fmla="*/ 6311091 h 6639704"/>
              <a:gd name="connsiteX108" fmla="*/ 657226 w 8211569"/>
              <a:gd name="connsiteY108" fmla="*/ 328613 h 6639704"/>
              <a:gd name="connsiteX109" fmla="*/ 328613 w 8211569"/>
              <a:gd name="connsiteY109" fmla="*/ 0 h 663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8211569" h="6639704">
                <a:moveTo>
                  <a:pt x="7882956" y="4308349"/>
                </a:moveTo>
                <a:cubicBezTo>
                  <a:pt x="7701468" y="4308349"/>
                  <a:pt x="7554343" y="4455471"/>
                  <a:pt x="7554343" y="4636961"/>
                </a:cubicBezTo>
                <a:cubicBezTo>
                  <a:pt x="7554343" y="5195005"/>
                  <a:pt x="7554344" y="5753051"/>
                  <a:pt x="7554344" y="6311092"/>
                </a:cubicBezTo>
                <a:cubicBezTo>
                  <a:pt x="7554344" y="6469895"/>
                  <a:pt x="7666986" y="6602391"/>
                  <a:pt x="7816730" y="6633034"/>
                </a:cubicBezTo>
                <a:lnTo>
                  <a:pt x="7882898" y="6639704"/>
                </a:lnTo>
                <a:lnTo>
                  <a:pt x="7883005" y="6639704"/>
                </a:lnTo>
                <a:lnTo>
                  <a:pt x="7949183" y="6633033"/>
                </a:lnTo>
                <a:cubicBezTo>
                  <a:pt x="8098926" y="6602390"/>
                  <a:pt x="8211569" y="6469894"/>
                  <a:pt x="8211569" y="6311091"/>
                </a:cubicBezTo>
                <a:lnTo>
                  <a:pt x="8211569" y="4636961"/>
                </a:lnTo>
                <a:cubicBezTo>
                  <a:pt x="8211569" y="4455471"/>
                  <a:pt x="8064444" y="4308349"/>
                  <a:pt x="7882956" y="4308349"/>
                </a:cubicBezTo>
                <a:close/>
                <a:moveTo>
                  <a:pt x="7127523" y="3909889"/>
                </a:moveTo>
                <a:cubicBezTo>
                  <a:pt x="6946035" y="3909889"/>
                  <a:pt x="6798910" y="4057014"/>
                  <a:pt x="6798910" y="4238502"/>
                </a:cubicBezTo>
                <a:cubicBezTo>
                  <a:pt x="6798910" y="4929366"/>
                  <a:pt x="6798911" y="5620231"/>
                  <a:pt x="6798911" y="6311092"/>
                </a:cubicBezTo>
                <a:cubicBezTo>
                  <a:pt x="6798911" y="6469895"/>
                  <a:pt x="6911554" y="6602391"/>
                  <a:pt x="7061297" y="6633034"/>
                </a:cubicBezTo>
                <a:lnTo>
                  <a:pt x="7127465" y="6639704"/>
                </a:lnTo>
                <a:lnTo>
                  <a:pt x="7127572" y="6639704"/>
                </a:lnTo>
                <a:lnTo>
                  <a:pt x="7193750" y="6633033"/>
                </a:lnTo>
                <a:cubicBezTo>
                  <a:pt x="7343493" y="6602390"/>
                  <a:pt x="7456134" y="6469894"/>
                  <a:pt x="7456134" y="6311091"/>
                </a:cubicBezTo>
                <a:lnTo>
                  <a:pt x="7456134" y="4238502"/>
                </a:lnTo>
                <a:cubicBezTo>
                  <a:pt x="7456134" y="4057014"/>
                  <a:pt x="7309011" y="3909889"/>
                  <a:pt x="7127523" y="3909889"/>
                </a:cubicBezTo>
                <a:close/>
                <a:moveTo>
                  <a:pt x="6372088" y="3436717"/>
                </a:moveTo>
                <a:cubicBezTo>
                  <a:pt x="6190600" y="3436717"/>
                  <a:pt x="6043475" y="3583842"/>
                  <a:pt x="6043475" y="3765330"/>
                </a:cubicBezTo>
                <a:cubicBezTo>
                  <a:pt x="6043475" y="4613919"/>
                  <a:pt x="6043476" y="5462507"/>
                  <a:pt x="6043476" y="6311092"/>
                </a:cubicBezTo>
                <a:cubicBezTo>
                  <a:pt x="6043476" y="6469894"/>
                  <a:pt x="6156119" y="6602390"/>
                  <a:pt x="6305862" y="6633033"/>
                </a:cubicBezTo>
                <a:lnTo>
                  <a:pt x="6372040" y="6639704"/>
                </a:lnTo>
                <a:lnTo>
                  <a:pt x="6372127" y="6639704"/>
                </a:lnTo>
                <a:lnTo>
                  <a:pt x="6438315" y="6633032"/>
                </a:lnTo>
                <a:cubicBezTo>
                  <a:pt x="6588058" y="6602389"/>
                  <a:pt x="6700701" y="6469894"/>
                  <a:pt x="6700701" y="6311091"/>
                </a:cubicBezTo>
                <a:lnTo>
                  <a:pt x="6700701" y="3765330"/>
                </a:lnTo>
                <a:cubicBezTo>
                  <a:pt x="6700701" y="3583842"/>
                  <a:pt x="6553576" y="3436717"/>
                  <a:pt x="6372088" y="3436717"/>
                </a:cubicBezTo>
                <a:close/>
                <a:moveTo>
                  <a:pt x="5616653" y="3044483"/>
                </a:moveTo>
                <a:cubicBezTo>
                  <a:pt x="5435165" y="3044483"/>
                  <a:pt x="5288040" y="3191608"/>
                  <a:pt x="5288040" y="3373096"/>
                </a:cubicBezTo>
                <a:cubicBezTo>
                  <a:pt x="5288040" y="4352428"/>
                  <a:pt x="5288041" y="5331760"/>
                  <a:pt x="5288041" y="6311092"/>
                </a:cubicBezTo>
                <a:cubicBezTo>
                  <a:pt x="5288041" y="6469894"/>
                  <a:pt x="5400684" y="6602390"/>
                  <a:pt x="5550427" y="6633033"/>
                </a:cubicBezTo>
                <a:lnTo>
                  <a:pt x="5616605" y="6639704"/>
                </a:lnTo>
                <a:lnTo>
                  <a:pt x="5616692" y="6639704"/>
                </a:lnTo>
                <a:lnTo>
                  <a:pt x="5682880" y="6633032"/>
                </a:lnTo>
                <a:cubicBezTo>
                  <a:pt x="5832623" y="6602389"/>
                  <a:pt x="5945266" y="6469894"/>
                  <a:pt x="5945266" y="6311091"/>
                </a:cubicBezTo>
                <a:lnTo>
                  <a:pt x="5945266" y="3373096"/>
                </a:lnTo>
                <a:cubicBezTo>
                  <a:pt x="5945266" y="3191608"/>
                  <a:pt x="5798141" y="3044483"/>
                  <a:pt x="5616653" y="3044483"/>
                </a:cubicBezTo>
                <a:close/>
                <a:moveTo>
                  <a:pt x="4861218" y="2627344"/>
                </a:moveTo>
                <a:cubicBezTo>
                  <a:pt x="4679730" y="2627344"/>
                  <a:pt x="4532605" y="2774469"/>
                  <a:pt x="4532605" y="2955957"/>
                </a:cubicBezTo>
                <a:cubicBezTo>
                  <a:pt x="4532605" y="4074336"/>
                  <a:pt x="4532606" y="5192715"/>
                  <a:pt x="4532606" y="6311092"/>
                </a:cubicBezTo>
                <a:cubicBezTo>
                  <a:pt x="4532606" y="6469894"/>
                  <a:pt x="4645249" y="6602389"/>
                  <a:pt x="4794992" y="6633032"/>
                </a:cubicBezTo>
                <a:lnTo>
                  <a:pt x="4861180" y="6639704"/>
                </a:lnTo>
                <a:lnTo>
                  <a:pt x="4861249" y="6639704"/>
                </a:lnTo>
                <a:lnTo>
                  <a:pt x="4927445" y="6633031"/>
                </a:lnTo>
                <a:cubicBezTo>
                  <a:pt x="5077188" y="6602389"/>
                  <a:pt x="5189831" y="6469894"/>
                  <a:pt x="5189831" y="6311091"/>
                </a:cubicBezTo>
                <a:lnTo>
                  <a:pt x="5189831" y="2955957"/>
                </a:lnTo>
                <a:cubicBezTo>
                  <a:pt x="5189831" y="2774469"/>
                  <a:pt x="5042706" y="2627344"/>
                  <a:pt x="4861218" y="2627344"/>
                </a:cubicBezTo>
                <a:close/>
                <a:moveTo>
                  <a:pt x="4105783" y="1979847"/>
                </a:moveTo>
                <a:cubicBezTo>
                  <a:pt x="3924295" y="1979847"/>
                  <a:pt x="3777170" y="2126972"/>
                  <a:pt x="3777170" y="2308460"/>
                </a:cubicBezTo>
                <a:cubicBezTo>
                  <a:pt x="3777170" y="3642671"/>
                  <a:pt x="3777171" y="4976882"/>
                  <a:pt x="3777171" y="6311092"/>
                </a:cubicBezTo>
                <a:cubicBezTo>
                  <a:pt x="3777171" y="6469894"/>
                  <a:pt x="3889814" y="6602389"/>
                  <a:pt x="4039557" y="6633032"/>
                </a:cubicBezTo>
                <a:lnTo>
                  <a:pt x="4105745" y="6639704"/>
                </a:lnTo>
                <a:lnTo>
                  <a:pt x="4105814" y="6639704"/>
                </a:lnTo>
                <a:lnTo>
                  <a:pt x="4172010" y="6633031"/>
                </a:lnTo>
                <a:cubicBezTo>
                  <a:pt x="4321754" y="6602389"/>
                  <a:pt x="4434396" y="6469894"/>
                  <a:pt x="4434396" y="6311091"/>
                </a:cubicBezTo>
                <a:lnTo>
                  <a:pt x="4434396" y="2308460"/>
                </a:lnTo>
                <a:cubicBezTo>
                  <a:pt x="4434396" y="2126972"/>
                  <a:pt x="4287271" y="1979847"/>
                  <a:pt x="4105783" y="1979847"/>
                </a:cubicBezTo>
                <a:close/>
                <a:moveTo>
                  <a:pt x="3350348" y="1506676"/>
                </a:moveTo>
                <a:cubicBezTo>
                  <a:pt x="3168860" y="1506676"/>
                  <a:pt x="3021735" y="1653801"/>
                  <a:pt x="3021735" y="1835289"/>
                </a:cubicBezTo>
                <a:cubicBezTo>
                  <a:pt x="3021735" y="3327224"/>
                  <a:pt x="3021736" y="4819159"/>
                  <a:pt x="3021736" y="6311092"/>
                </a:cubicBezTo>
                <a:cubicBezTo>
                  <a:pt x="3021736" y="6469894"/>
                  <a:pt x="3134379" y="6602389"/>
                  <a:pt x="3284122" y="6633031"/>
                </a:cubicBezTo>
                <a:lnTo>
                  <a:pt x="3350319" y="6639704"/>
                </a:lnTo>
                <a:lnTo>
                  <a:pt x="3350369" y="6639704"/>
                </a:lnTo>
                <a:lnTo>
                  <a:pt x="3416575" y="6633030"/>
                </a:lnTo>
                <a:cubicBezTo>
                  <a:pt x="3566319" y="6602388"/>
                  <a:pt x="3678961" y="6469894"/>
                  <a:pt x="3678961" y="6311091"/>
                </a:cubicBezTo>
                <a:lnTo>
                  <a:pt x="3678961" y="1835289"/>
                </a:lnTo>
                <a:cubicBezTo>
                  <a:pt x="3678961" y="1653801"/>
                  <a:pt x="3531836" y="1506676"/>
                  <a:pt x="3350348" y="1506676"/>
                </a:cubicBezTo>
                <a:close/>
                <a:moveTo>
                  <a:pt x="2594913" y="1120668"/>
                </a:moveTo>
                <a:cubicBezTo>
                  <a:pt x="2413425" y="1120668"/>
                  <a:pt x="2266300" y="1267793"/>
                  <a:pt x="2266300" y="1449281"/>
                </a:cubicBezTo>
                <a:cubicBezTo>
                  <a:pt x="2266300" y="3069885"/>
                  <a:pt x="2266301" y="4690490"/>
                  <a:pt x="2266301" y="6311092"/>
                </a:cubicBezTo>
                <a:cubicBezTo>
                  <a:pt x="2266301" y="6469894"/>
                  <a:pt x="2378944" y="6602389"/>
                  <a:pt x="2528687" y="6633031"/>
                </a:cubicBezTo>
                <a:lnTo>
                  <a:pt x="2594884" y="6639704"/>
                </a:lnTo>
                <a:lnTo>
                  <a:pt x="2594934" y="6639704"/>
                </a:lnTo>
                <a:lnTo>
                  <a:pt x="2661140" y="6633030"/>
                </a:lnTo>
                <a:cubicBezTo>
                  <a:pt x="2810884" y="6602388"/>
                  <a:pt x="2923526" y="6469894"/>
                  <a:pt x="2923526" y="6311091"/>
                </a:cubicBezTo>
                <a:lnTo>
                  <a:pt x="2923526" y="1449281"/>
                </a:lnTo>
                <a:cubicBezTo>
                  <a:pt x="2923526" y="1267793"/>
                  <a:pt x="2776401" y="1120668"/>
                  <a:pt x="2594913" y="1120668"/>
                </a:cubicBezTo>
                <a:close/>
                <a:moveTo>
                  <a:pt x="1839478" y="709755"/>
                </a:moveTo>
                <a:cubicBezTo>
                  <a:pt x="1657990" y="709755"/>
                  <a:pt x="1510865" y="856880"/>
                  <a:pt x="1510865" y="1038369"/>
                </a:cubicBezTo>
                <a:cubicBezTo>
                  <a:pt x="1510865" y="2795944"/>
                  <a:pt x="1510866" y="4553518"/>
                  <a:pt x="1510866" y="6311092"/>
                </a:cubicBezTo>
                <a:cubicBezTo>
                  <a:pt x="1510866" y="6469894"/>
                  <a:pt x="1623509" y="6602388"/>
                  <a:pt x="1773252" y="6633030"/>
                </a:cubicBezTo>
                <a:lnTo>
                  <a:pt x="1839459" y="6639704"/>
                </a:lnTo>
                <a:lnTo>
                  <a:pt x="1839488" y="6639704"/>
                </a:lnTo>
                <a:lnTo>
                  <a:pt x="1905705" y="6633029"/>
                </a:lnTo>
                <a:cubicBezTo>
                  <a:pt x="2055449" y="6602387"/>
                  <a:pt x="2168091" y="6469894"/>
                  <a:pt x="2168091" y="6311091"/>
                </a:cubicBezTo>
                <a:lnTo>
                  <a:pt x="2168091" y="1038369"/>
                </a:lnTo>
                <a:cubicBezTo>
                  <a:pt x="2168091" y="856880"/>
                  <a:pt x="2020966" y="709755"/>
                  <a:pt x="1839478" y="709755"/>
                </a:cubicBezTo>
                <a:close/>
                <a:moveTo>
                  <a:pt x="1084043" y="348651"/>
                </a:moveTo>
                <a:cubicBezTo>
                  <a:pt x="902555" y="348651"/>
                  <a:pt x="755430" y="495776"/>
                  <a:pt x="755430" y="677264"/>
                </a:cubicBezTo>
                <a:cubicBezTo>
                  <a:pt x="755430" y="2555207"/>
                  <a:pt x="755431" y="4433150"/>
                  <a:pt x="755431" y="6311092"/>
                </a:cubicBezTo>
                <a:cubicBezTo>
                  <a:pt x="755431" y="6469894"/>
                  <a:pt x="868074" y="6602388"/>
                  <a:pt x="1017817" y="6633030"/>
                </a:cubicBezTo>
                <a:lnTo>
                  <a:pt x="1084024" y="6639704"/>
                </a:lnTo>
                <a:lnTo>
                  <a:pt x="1084053" y="6639704"/>
                </a:lnTo>
                <a:lnTo>
                  <a:pt x="1150270" y="6633029"/>
                </a:lnTo>
                <a:cubicBezTo>
                  <a:pt x="1300014" y="6602387"/>
                  <a:pt x="1412656" y="6469894"/>
                  <a:pt x="1412656" y="6311091"/>
                </a:cubicBezTo>
                <a:lnTo>
                  <a:pt x="1412656" y="677264"/>
                </a:lnTo>
                <a:cubicBezTo>
                  <a:pt x="1412656" y="495776"/>
                  <a:pt x="1265531" y="348651"/>
                  <a:pt x="1084043" y="348651"/>
                </a:cubicBezTo>
                <a:close/>
                <a:moveTo>
                  <a:pt x="328613" y="0"/>
                </a:moveTo>
                <a:cubicBezTo>
                  <a:pt x="147125" y="0"/>
                  <a:pt x="0" y="147125"/>
                  <a:pt x="0" y="328613"/>
                </a:cubicBezTo>
                <a:cubicBezTo>
                  <a:pt x="0" y="2322773"/>
                  <a:pt x="1" y="4316935"/>
                  <a:pt x="1" y="6311092"/>
                </a:cubicBezTo>
                <a:cubicBezTo>
                  <a:pt x="1" y="6469895"/>
                  <a:pt x="112644" y="6602391"/>
                  <a:pt x="262387" y="6633034"/>
                </a:cubicBezTo>
                <a:lnTo>
                  <a:pt x="328555" y="6639704"/>
                </a:lnTo>
                <a:lnTo>
                  <a:pt x="328662" y="6639704"/>
                </a:lnTo>
                <a:lnTo>
                  <a:pt x="394840" y="6633033"/>
                </a:lnTo>
                <a:cubicBezTo>
                  <a:pt x="544584" y="6602390"/>
                  <a:pt x="657226" y="6469894"/>
                  <a:pt x="657226" y="6311091"/>
                </a:cubicBezTo>
                <a:lnTo>
                  <a:pt x="657226" y="328613"/>
                </a:lnTo>
                <a:cubicBezTo>
                  <a:pt x="657226" y="147125"/>
                  <a:pt x="510101" y="0"/>
                  <a:pt x="328613" y="0"/>
                </a:cubicBezTo>
                <a:close/>
              </a:path>
            </a:pathLst>
          </a:custGeom>
        </p:spPr>
      </p:pic>
      <p:sp>
        <p:nvSpPr>
          <p:cNvPr id="7" name="Title 1">
            <a:extLst>
              <a:ext uri="{FF2B5EF4-FFF2-40B4-BE49-F238E27FC236}">
                <a16:creationId xmlns:a16="http://schemas.microsoft.com/office/drawing/2014/main" id="{81CECE4F-1BF5-4E0D-9B3C-A3FB053E460F}"/>
              </a:ext>
            </a:extLst>
          </p:cNvPr>
          <p:cNvSpPr txBox="1">
            <a:spLocks/>
          </p:cNvSpPr>
          <p:nvPr/>
        </p:nvSpPr>
        <p:spPr>
          <a:xfrm>
            <a:off x="1294566" y="6421120"/>
            <a:ext cx="6554867" cy="1524000"/>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cap="none" dirty="0">
                <a:ln w="0"/>
                <a:effectLst>
                  <a:outerShdw blurRad="38100" dist="19050" dir="2700000" algn="tl" rotWithShape="0">
                    <a:schemeClr val="dk1">
                      <a:alpha val="40000"/>
                    </a:schemeClr>
                  </a:outerShdw>
                </a:effectLst>
              </a:rPr>
              <a:t>B</a:t>
            </a:r>
            <a:r>
              <a:rPr lang="en-US" sz="2000" cap="none" dirty="0">
                <a:ln w="0"/>
                <a:effectLst>
                  <a:outerShdw blurRad="38100" dist="19050" dir="2700000" algn="tl" rotWithShape="0">
                    <a:schemeClr val="dk1">
                      <a:alpha val="40000"/>
                    </a:schemeClr>
                  </a:outerShdw>
                </a:effectLst>
              </a:rPr>
              <a:t>y Vlad </a:t>
            </a:r>
            <a:r>
              <a:rPr lang="en-US" sz="2000" cap="none" dirty="0" err="1">
                <a:ln w="0"/>
                <a:effectLst>
                  <a:outerShdw blurRad="38100" dist="19050" dir="2700000" algn="tl" rotWithShape="0">
                    <a:schemeClr val="dk1">
                      <a:alpha val="40000"/>
                    </a:schemeClr>
                  </a:outerShdw>
                </a:effectLst>
              </a:rPr>
              <a:t>buikevich</a:t>
            </a:r>
            <a:endParaRPr lang="en-US" sz="2000" cap="none"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4803884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5520" y="533400"/>
            <a:ext cx="722034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1980s: Commercial Use</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3"/>
          <a:stretch>
            <a:fillRect/>
          </a:stretch>
        </p:blipFill>
        <p:spPr>
          <a:xfrm>
            <a:off x="140548" y="7265755"/>
            <a:ext cx="6715199" cy="2199624"/>
          </a:xfrm>
          <a:prstGeom prst="rect">
            <a:avLst/>
          </a:prstGeom>
        </p:spPr>
      </p:pic>
      <p:sp>
        <p:nvSpPr>
          <p:cNvPr id="3" name="Content Placeholder 2"/>
          <p:cNvSpPr>
            <a:spLocks noGrp="1"/>
          </p:cNvSpPr>
          <p:nvPr>
            <p:ph idx="1"/>
          </p:nvPr>
        </p:nvSpPr>
        <p:spPr>
          <a:xfrm>
            <a:off x="140548" y="6422869"/>
            <a:ext cx="6715199" cy="3767670"/>
          </a:xfrm>
          <a:ln>
            <a:noFill/>
          </a:ln>
        </p:spPr>
        <p:txBody>
          <a:bodyPr/>
          <a:lstStyle/>
          <a:p>
            <a:r>
              <a:rPr dirty="0">
                <a:ln w="0"/>
                <a:solidFill>
                  <a:srgbClr val="CEA789"/>
                </a:solidFill>
                <a:effectLst>
                  <a:outerShdw blurRad="38100" dist="19050" dir="2700000" algn="tl" rotWithShape="0">
                    <a:schemeClr val="dk1">
                      <a:alpha val="40000"/>
                    </a:schemeClr>
                  </a:outerShdw>
                </a:effectLst>
              </a:rPr>
              <a:t>The Internet has revolutionized communication, information sharing, and daily life. It began as a military project and grew into a global network connecting billions of people.</a:t>
            </a:r>
          </a:p>
        </p:txBody>
      </p:sp>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4"/>
          <a:stretch>
            <a:fillRect/>
          </a:stretch>
        </p:blipFill>
        <p:spPr>
          <a:xfrm>
            <a:off x="6855747" y="6903721"/>
            <a:ext cx="1554615" cy="2461473"/>
          </a:xfrm>
          <a:prstGeom prst="rect">
            <a:avLst/>
          </a:prstGeom>
        </p:spPr>
      </p:pic>
      <p:pic>
        <p:nvPicPr>
          <p:cNvPr id="5" name="Picture 4">
            <a:extLst>
              <a:ext uri="{FF2B5EF4-FFF2-40B4-BE49-F238E27FC236}">
                <a16:creationId xmlns:a16="http://schemas.microsoft.com/office/drawing/2014/main" id="{D901B810-917B-4045-9B45-3A3A4525E0C8}"/>
              </a:ext>
            </a:extLst>
          </p:cNvPr>
          <p:cNvPicPr>
            <a:picLocks noChangeAspect="1"/>
          </p:cNvPicPr>
          <p:nvPr/>
        </p:nvPicPr>
        <p:blipFill>
          <a:blip r:embed="rId5"/>
          <a:stretch>
            <a:fillRect/>
          </a:stretch>
        </p:blipFill>
        <p:spPr>
          <a:xfrm flipH="1">
            <a:off x="-1764593" y="4300586"/>
            <a:ext cx="1630821" cy="2270957"/>
          </a:xfrm>
          <a:prstGeom prst="rect">
            <a:avLst/>
          </a:prstGeom>
        </p:spPr>
      </p:pic>
      <p:pic>
        <p:nvPicPr>
          <p:cNvPr id="9" name="Picture 8">
            <a:extLst>
              <a:ext uri="{FF2B5EF4-FFF2-40B4-BE49-F238E27FC236}">
                <a16:creationId xmlns:a16="http://schemas.microsoft.com/office/drawing/2014/main" id="{5DDC8B88-6D35-4A72-AA59-6D322AD408F6}"/>
              </a:ext>
            </a:extLst>
          </p:cNvPr>
          <p:cNvPicPr>
            <a:picLocks noChangeAspect="1"/>
          </p:cNvPicPr>
          <p:nvPr/>
        </p:nvPicPr>
        <p:blipFill>
          <a:blip r:embed="rId3"/>
          <a:stretch>
            <a:fillRect/>
          </a:stretch>
        </p:blipFill>
        <p:spPr>
          <a:xfrm>
            <a:off x="318208" y="2969709"/>
            <a:ext cx="6715199" cy="2199624"/>
          </a:xfrm>
          <a:prstGeom prst="rect">
            <a:avLst/>
          </a:prstGeom>
        </p:spPr>
      </p:pic>
      <p:sp>
        <p:nvSpPr>
          <p:cNvPr id="10" name="Content Placeholder 2">
            <a:extLst>
              <a:ext uri="{FF2B5EF4-FFF2-40B4-BE49-F238E27FC236}">
                <a16:creationId xmlns:a16="http://schemas.microsoft.com/office/drawing/2014/main" id="{071D6247-4B04-4EC1-8154-8591222A6988}"/>
              </a:ext>
            </a:extLst>
          </p:cNvPr>
          <p:cNvSpPr txBox="1">
            <a:spLocks/>
          </p:cNvSpPr>
          <p:nvPr/>
        </p:nvSpPr>
        <p:spPr>
          <a:xfrm>
            <a:off x="318207" y="2095875"/>
            <a:ext cx="6715199" cy="3767670"/>
          </a:xfrm>
          <a:prstGeom prst="rect">
            <a:avLst/>
          </a:prstGeom>
          <a:ln>
            <a:noFill/>
          </a:ln>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ln w="0"/>
                <a:solidFill>
                  <a:srgbClr val="CEA789"/>
                </a:solidFill>
                <a:effectLst>
                  <a:outerShdw blurRad="38100" dist="19050" dir="2700000" algn="tl" rotWithShape="0">
                    <a:schemeClr val="dk1">
                      <a:alpha val="40000"/>
                    </a:schemeClr>
                  </a:outerShdw>
                </a:effectLst>
              </a:rPr>
              <a:t>During the 1980s, the Internet expanded beyond research and military use. Commercial Internet Service Providers (ISPs) emerged, allowing businesses and individuals to connect to the network.</a:t>
            </a:r>
          </a:p>
        </p:txBody>
      </p:sp>
      <p:pic>
        <p:nvPicPr>
          <p:cNvPr id="11" name="Picture 10">
            <a:extLst>
              <a:ext uri="{FF2B5EF4-FFF2-40B4-BE49-F238E27FC236}">
                <a16:creationId xmlns:a16="http://schemas.microsoft.com/office/drawing/2014/main" id="{4813D3C5-3B6C-4F8B-B5FB-6306E86C4821}"/>
              </a:ext>
            </a:extLst>
          </p:cNvPr>
          <p:cNvPicPr>
            <a:picLocks noChangeAspect="1"/>
          </p:cNvPicPr>
          <p:nvPr/>
        </p:nvPicPr>
        <p:blipFill>
          <a:blip r:embed="rId6"/>
          <a:stretch>
            <a:fillRect/>
          </a:stretch>
        </p:blipFill>
        <p:spPr>
          <a:xfrm>
            <a:off x="3042300" y="11639081"/>
            <a:ext cx="3991105" cy="2063486"/>
          </a:xfrm>
          <a:prstGeom prst="rect">
            <a:avLst/>
          </a:prstGeom>
        </p:spPr>
      </p:pic>
      <p:pic>
        <p:nvPicPr>
          <p:cNvPr id="7" name="Picture 6">
            <a:extLst>
              <a:ext uri="{FF2B5EF4-FFF2-40B4-BE49-F238E27FC236}">
                <a16:creationId xmlns:a16="http://schemas.microsoft.com/office/drawing/2014/main" id="{B2BE9DDB-EA73-433F-B46E-D0421FAB2294}"/>
              </a:ext>
            </a:extLst>
          </p:cNvPr>
          <p:cNvPicPr>
            <a:picLocks noChangeAspect="1"/>
          </p:cNvPicPr>
          <p:nvPr/>
        </p:nvPicPr>
        <p:blipFill>
          <a:blip r:embed="rId7"/>
          <a:stretch>
            <a:fillRect/>
          </a:stretch>
        </p:blipFill>
        <p:spPr>
          <a:xfrm>
            <a:off x="6371842" y="4300586"/>
            <a:ext cx="2339543" cy="2339543"/>
          </a:xfrm>
          <a:prstGeom prst="rect">
            <a:avLst/>
          </a:prstGeom>
        </p:spPr>
      </p:pic>
      <p:sp>
        <p:nvSpPr>
          <p:cNvPr id="12" name="Rectangle 11">
            <a:extLst>
              <a:ext uri="{FF2B5EF4-FFF2-40B4-BE49-F238E27FC236}">
                <a16:creationId xmlns:a16="http://schemas.microsoft.com/office/drawing/2014/main" id="{34B32294-9B6B-45B1-8FDC-305923461CD7}"/>
              </a:ext>
            </a:extLst>
          </p:cNvPr>
          <p:cNvSpPr/>
          <p:nvPr/>
        </p:nvSpPr>
        <p:spPr>
          <a:xfrm>
            <a:off x="5100320" y="7152640"/>
            <a:ext cx="47752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612673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5.55556E-7 -2.59259E-6 L -5.55556E-7 0.00023 " pathEditMode="relative" rAng="0" ptsTypes="AA">
                                      <p:cBhvr>
                                        <p:cTn id="6" dur="300" fill="hold"/>
                                        <p:tgtEl>
                                          <p:spTgt spid="5"/>
                                        </p:tgtEl>
                                        <p:attrNameLst>
                                          <p:attrName>ppt_x</p:attrName>
                                          <p:attrName>ppt_y</p:attrName>
                                        </p:attrNameLst>
                                      </p:cBhvr>
                                      <p:rCtr x="0" y="0"/>
                                    </p:animMotion>
                                  </p:childTnLst>
                                </p:cTn>
                              </p:par>
                              <p:par>
                                <p:cTn id="7" presetID="10"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animEffect transition="in" filter="fade">
                                      <p:cBhvr>
                                        <p:cTn id="9" dur="500"/>
                                        <p:tgtEl>
                                          <p:spTgt spid="9"/>
                                        </p:tgtEl>
                                      </p:cBhvr>
                                    </p:animEffect>
                                  </p:childTnLst>
                                </p:cTn>
                              </p:par>
                              <p:par>
                                <p:cTn id="10" presetID="6" presetClass="entr" presetSubtype="32"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circle(out)">
                                      <p:cBhvr>
                                        <p:cTn id="12" dur="1100"/>
                                        <p:tgtEl>
                                          <p:spTgt spid="11"/>
                                        </p:tgtEl>
                                      </p:cBhvr>
                                    </p:animEffect>
                                  </p:childTnLst>
                                </p:cTn>
                              </p:par>
                              <p:par>
                                <p:cTn id="13" presetID="26" presetClass="emph" presetSubtype="0" fill="hold" grpId="0" nodeType="withEffect">
                                  <p:stCondLst>
                                    <p:cond delay="0"/>
                                  </p:stCondLst>
                                  <p:childTnLst>
                                    <p:animEffect transition="out" filter="fade">
                                      <p:cBhvr>
                                        <p:cTn id="14" dur="1800" tmFilter="0, 0; .2, .5; .8, .5; 1, 0"/>
                                        <p:tgtEl>
                                          <p:spTgt spid="2"/>
                                        </p:tgtEl>
                                      </p:cBhvr>
                                    </p:animEffect>
                                    <p:animScale>
                                      <p:cBhvr>
                                        <p:cTn id="15" dur="900" autoRev="1" fill="hold"/>
                                        <p:tgtEl>
                                          <p:spTgt spid="2"/>
                                        </p:tgtEl>
                                      </p:cBhvr>
                                      <p:by x="105000" y="105000"/>
                                    </p:animScale>
                                  </p:childTnLst>
                                  <p:subTnLst>
                                    <p:audio>
                                      <p:cMediaNode>
                                        <p:cTn display="0" masterRel="sameClick">
                                          <p:stCondLst>
                                            <p:cond evt="begin" delay="0">
                                              <p:tn val="13"/>
                                            </p:cond>
                                          </p:stCondLst>
                                          <p:endCondLst>
                                            <p:cond evt="onStopAudio" delay="0">
                                              <p:tgtEl>
                                                <p:sldTgt/>
                                              </p:tgtEl>
                                            </p:cond>
                                          </p:endCondLst>
                                        </p:cTn>
                                        <p:tgtEl>
                                          <p:sndTgt r:embed="rId2" name="klaviatura-kompyutera-30453.wav"/>
                                        </p:tgtEl>
                                      </p:cMediaNode>
                                    </p:audio>
                                  </p:subTnLst>
                                </p:cTn>
                              </p:par>
                            </p:childTnLst>
                          </p:cTn>
                        </p:par>
                        <p:par>
                          <p:cTn id="16" fill="hold">
                            <p:stCondLst>
                              <p:cond delay="1800"/>
                            </p:stCondLst>
                            <p:childTnLst>
                              <p:par>
                                <p:cTn id="17" presetID="22" presetClass="entr" presetSubtype="8" fill="hold" grpId="0" nodeType="afterEffect">
                                  <p:stCondLst>
                                    <p:cond delay="0"/>
                                  </p:stCondLst>
                                  <p:iterate type="lt">
                                    <p:tmPct val="10000"/>
                                  </p:iterate>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subTnLst>
                                    <p:audio>
                                      <p:cMediaNode>
                                        <p:cTn display="0" masterRel="sameClick">
                                          <p:stCondLst>
                                            <p:cond evt="begin" delay="0">
                                              <p:tn val="17"/>
                                            </p:cond>
                                          </p:stCondLst>
                                          <p:endCondLst>
                                            <p:cond evt="onStopAudio" delay="0">
                                              <p:tgtEl>
                                                <p:sldTgt/>
                                              </p:tgtEl>
                                            </p:cond>
                                          </p:endCondLst>
                                        </p:cTn>
                                        <p:tgtEl>
                                          <p:sndTgt r:embed="rId2" name="klaviatura-kompyutera-30453.wav"/>
                                        </p:tgtEl>
                                      </p:cMediaNode>
                                    </p:audio>
                                  </p:subTnLst>
                                </p:cTn>
                              </p:par>
                            </p:childTnLst>
                          </p:cTn>
                        </p:par>
                        <p:par>
                          <p:cTn id="20" fill="hold">
                            <p:stCondLst>
                              <p:cond delay="10500"/>
                            </p:stCondLst>
                            <p:childTnLst>
                              <p:par>
                                <p:cTn id="21" presetID="22" presetClass="entr" presetSubtype="4"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down)">
                                      <p:cBhvr>
                                        <p:cTn id="23" dur="500"/>
                                        <p:tgtEl>
                                          <p:spTgt spid="12"/>
                                        </p:tgtEl>
                                      </p:cBhvr>
                                    </p:animEffect>
                                  </p:childTnLst>
                                  <p:subTnLst>
                                    <p:cmd type="evt" cmd="onstopaudio">
                                      <p:cBhvr>
                                        <p:cTn display="0" masterRel="sameClick">
                                          <p:stCondLst>
                                            <p:cond evt="begin" delay="0">
                                              <p:tn val="21"/>
                                            </p:cond>
                                          </p:stCondLst>
                                        </p:cTn>
                                        <p:tgtEl>
                                          <p:sldTgt/>
                                        </p:tgtEl>
                                      </p:cBhvr>
                                    </p:cmd>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5520" y="533400"/>
            <a:ext cx="722034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1990s: World Wide Web (WWW)</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2"/>
          <a:stretch>
            <a:fillRect/>
          </a:stretch>
        </p:blipFill>
        <p:spPr>
          <a:xfrm>
            <a:off x="140548" y="7265755"/>
            <a:ext cx="6715199" cy="2199624"/>
          </a:xfrm>
          <a:prstGeom prst="rect">
            <a:avLst/>
          </a:prstGeom>
        </p:spPr>
      </p:pic>
      <p:sp>
        <p:nvSpPr>
          <p:cNvPr id="3" name="Content Placeholder 2"/>
          <p:cNvSpPr>
            <a:spLocks noGrp="1"/>
          </p:cNvSpPr>
          <p:nvPr>
            <p:ph idx="1"/>
          </p:nvPr>
        </p:nvSpPr>
        <p:spPr>
          <a:xfrm>
            <a:off x="140548" y="6422869"/>
            <a:ext cx="6715199" cy="3767670"/>
          </a:xfrm>
          <a:ln>
            <a:noFill/>
          </a:ln>
        </p:spPr>
        <p:txBody>
          <a:bodyPr/>
          <a:lstStyle/>
          <a:p>
            <a:r>
              <a:rPr dirty="0">
                <a:ln w="0"/>
                <a:solidFill>
                  <a:srgbClr val="CEA789"/>
                </a:solidFill>
                <a:effectLst>
                  <a:outerShdw blurRad="38100" dist="19050" dir="2700000" algn="tl" rotWithShape="0">
                    <a:schemeClr val="dk1">
                      <a:alpha val="40000"/>
                    </a:schemeClr>
                  </a:outerShdw>
                </a:effectLst>
              </a:rPr>
              <a:t>The Internet has revolutionized communication, information sharing, and daily life. It began as a military project and grew into a global network connecting billions of people.</a:t>
            </a:r>
          </a:p>
        </p:txBody>
      </p:sp>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3"/>
          <a:stretch>
            <a:fillRect/>
          </a:stretch>
        </p:blipFill>
        <p:spPr>
          <a:xfrm>
            <a:off x="6855747" y="6903721"/>
            <a:ext cx="1554615" cy="2461473"/>
          </a:xfrm>
          <a:prstGeom prst="rect">
            <a:avLst/>
          </a:prstGeom>
        </p:spPr>
      </p:pic>
      <p:pic>
        <p:nvPicPr>
          <p:cNvPr id="5" name="Picture 4">
            <a:extLst>
              <a:ext uri="{FF2B5EF4-FFF2-40B4-BE49-F238E27FC236}">
                <a16:creationId xmlns:a16="http://schemas.microsoft.com/office/drawing/2014/main" id="{D901B810-917B-4045-9B45-3A3A4525E0C8}"/>
              </a:ext>
            </a:extLst>
          </p:cNvPr>
          <p:cNvPicPr>
            <a:picLocks noChangeAspect="1"/>
          </p:cNvPicPr>
          <p:nvPr/>
        </p:nvPicPr>
        <p:blipFill>
          <a:blip r:embed="rId4"/>
          <a:stretch>
            <a:fillRect/>
          </a:stretch>
        </p:blipFill>
        <p:spPr>
          <a:xfrm flipH="1">
            <a:off x="-1874162" y="7317174"/>
            <a:ext cx="1630821" cy="2270957"/>
          </a:xfrm>
          <a:prstGeom prst="rect">
            <a:avLst/>
          </a:prstGeom>
        </p:spPr>
      </p:pic>
      <p:pic>
        <p:nvPicPr>
          <p:cNvPr id="9" name="Picture 8">
            <a:extLst>
              <a:ext uri="{FF2B5EF4-FFF2-40B4-BE49-F238E27FC236}">
                <a16:creationId xmlns:a16="http://schemas.microsoft.com/office/drawing/2014/main" id="{5DDC8B88-6D35-4A72-AA59-6D322AD408F6}"/>
              </a:ext>
            </a:extLst>
          </p:cNvPr>
          <p:cNvPicPr>
            <a:picLocks noChangeAspect="1"/>
          </p:cNvPicPr>
          <p:nvPr/>
        </p:nvPicPr>
        <p:blipFill>
          <a:blip r:embed="rId2"/>
          <a:stretch>
            <a:fillRect/>
          </a:stretch>
        </p:blipFill>
        <p:spPr>
          <a:xfrm flipH="1">
            <a:off x="318207" y="9588131"/>
            <a:ext cx="6715199" cy="2199624"/>
          </a:xfrm>
          <a:prstGeom prst="rect">
            <a:avLst/>
          </a:prstGeom>
        </p:spPr>
      </p:pic>
      <p:sp>
        <p:nvSpPr>
          <p:cNvPr id="10" name="Content Placeholder 2">
            <a:extLst>
              <a:ext uri="{FF2B5EF4-FFF2-40B4-BE49-F238E27FC236}">
                <a16:creationId xmlns:a16="http://schemas.microsoft.com/office/drawing/2014/main" id="{071D6247-4B04-4EC1-8154-8591222A6988}"/>
              </a:ext>
            </a:extLst>
          </p:cNvPr>
          <p:cNvSpPr txBox="1">
            <a:spLocks/>
          </p:cNvSpPr>
          <p:nvPr/>
        </p:nvSpPr>
        <p:spPr>
          <a:xfrm>
            <a:off x="318206" y="8714297"/>
            <a:ext cx="6715199" cy="3767670"/>
          </a:xfrm>
          <a:prstGeom prst="rect">
            <a:avLst/>
          </a:prstGeom>
          <a:ln>
            <a:noFill/>
          </a:ln>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ln w="0"/>
                <a:solidFill>
                  <a:srgbClr val="CEA789"/>
                </a:solidFill>
                <a:effectLst>
                  <a:outerShdw blurRad="38100" dist="19050" dir="2700000" algn="tl" rotWithShape="0">
                    <a:schemeClr val="dk1">
                      <a:alpha val="40000"/>
                    </a:schemeClr>
                  </a:outerShdw>
                </a:effectLst>
              </a:rPr>
              <a:t>In the 1970s, </a:t>
            </a:r>
            <a:r>
              <a:rPr lang="en-US" dirty="0" err="1">
                <a:ln w="0"/>
                <a:solidFill>
                  <a:srgbClr val="CEA789"/>
                </a:solidFill>
                <a:effectLst>
                  <a:outerShdw blurRad="38100" dist="19050" dir="2700000" algn="tl" rotWithShape="0">
                    <a:schemeClr val="dk1">
                      <a:alpha val="40000"/>
                    </a:schemeClr>
                  </a:outerShdw>
                </a:effectLst>
              </a:rPr>
              <a:t>Vint</a:t>
            </a:r>
            <a:r>
              <a:rPr lang="en-US" dirty="0">
                <a:ln w="0"/>
                <a:solidFill>
                  <a:srgbClr val="CEA789"/>
                </a:solidFill>
                <a:effectLst>
                  <a:outerShdw blurRad="38100" dist="19050" dir="2700000" algn="tl" rotWithShape="0">
                    <a:schemeClr val="dk1">
                      <a:alpha val="40000"/>
                    </a:schemeClr>
                  </a:outerShdw>
                </a:effectLst>
              </a:rPr>
              <a:t> Cerf and Bob Kahn developed the TCP/IP protocol, enabling reliable data transmission across different networks. This standard became the foundation of the Internet's architecture.</a:t>
            </a:r>
          </a:p>
        </p:txBody>
      </p:sp>
      <p:pic>
        <p:nvPicPr>
          <p:cNvPr id="11" name="Picture 10">
            <a:extLst>
              <a:ext uri="{FF2B5EF4-FFF2-40B4-BE49-F238E27FC236}">
                <a16:creationId xmlns:a16="http://schemas.microsoft.com/office/drawing/2014/main" id="{4813D3C5-3B6C-4F8B-B5FB-6306E86C4821}"/>
              </a:ext>
            </a:extLst>
          </p:cNvPr>
          <p:cNvPicPr>
            <a:picLocks noChangeAspect="1"/>
          </p:cNvPicPr>
          <p:nvPr/>
        </p:nvPicPr>
        <p:blipFill>
          <a:blip r:embed="rId5"/>
          <a:stretch>
            <a:fillRect/>
          </a:stretch>
        </p:blipFill>
        <p:spPr>
          <a:xfrm>
            <a:off x="3042300" y="11639081"/>
            <a:ext cx="3991105" cy="2063486"/>
          </a:xfrm>
          <a:prstGeom prst="rect">
            <a:avLst/>
          </a:prstGeom>
        </p:spPr>
      </p:pic>
      <p:pic>
        <p:nvPicPr>
          <p:cNvPr id="7" name="Picture 6">
            <a:extLst>
              <a:ext uri="{FF2B5EF4-FFF2-40B4-BE49-F238E27FC236}">
                <a16:creationId xmlns:a16="http://schemas.microsoft.com/office/drawing/2014/main" id="{B2BE9DDB-EA73-433F-B46E-D0421FAB2294}"/>
              </a:ext>
            </a:extLst>
          </p:cNvPr>
          <p:cNvPicPr>
            <a:picLocks noChangeAspect="1"/>
          </p:cNvPicPr>
          <p:nvPr/>
        </p:nvPicPr>
        <p:blipFill>
          <a:blip r:embed="rId6"/>
          <a:stretch>
            <a:fillRect/>
          </a:stretch>
        </p:blipFill>
        <p:spPr>
          <a:xfrm>
            <a:off x="6463282" y="6913471"/>
            <a:ext cx="2339543" cy="2339543"/>
          </a:xfrm>
          <a:prstGeom prst="rect">
            <a:avLst/>
          </a:prstGeom>
        </p:spPr>
      </p:pic>
      <p:pic>
        <p:nvPicPr>
          <p:cNvPr id="15" name="Picture 14">
            <a:extLst>
              <a:ext uri="{FF2B5EF4-FFF2-40B4-BE49-F238E27FC236}">
                <a16:creationId xmlns:a16="http://schemas.microsoft.com/office/drawing/2014/main" id="{ADDB64F4-13EA-4961-B3BE-62E50C03B09D}"/>
              </a:ext>
            </a:extLst>
          </p:cNvPr>
          <p:cNvPicPr>
            <a:picLocks noChangeAspect="1"/>
          </p:cNvPicPr>
          <p:nvPr/>
        </p:nvPicPr>
        <p:blipFill>
          <a:blip r:embed="rId7"/>
          <a:stretch>
            <a:fillRect/>
          </a:stretch>
        </p:blipFill>
        <p:spPr>
          <a:xfrm>
            <a:off x="-2989446" y="4138026"/>
            <a:ext cx="2827041" cy="2377284"/>
          </a:xfrm>
          <a:prstGeom prst="rect">
            <a:avLst/>
          </a:prstGeom>
        </p:spPr>
      </p:pic>
      <p:pic>
        <p:nvPicPr>
          <p:cNvPr id="17" name="Picture 16">
            <a:extLst>
              <a:ext uri="{FF2B5EF4-FFF2-40B4-BE49-F238E27FC236}">
                <a16:creationId xmlns:a16="http://schemas.microsoft.com/office/drawing/2014/main" id="{C6C41E44-E643-49BF-9642-19B70FCB54BB}"/>
              </a:ext>
            </a:extLst>
          </p:cNvPr>
          <p:cNvPicPr>
            <a:picLocks noChangeAspect="1"/>
          </p:cNvPicPr>
          <p:nvPr/>
        </p:nvPicPr>
        <p:blipFill>
          <a:blip r:embed="rId8"/>
          <a:stretch>
            <a:fillRect/>
          </a:stretch>
        </p:blipFill>
        <p:spPr>
          <a:xfrm>
            <a:off x="5108972" y="7262461"/>
            <a:ext cx="2941575" cy="1859441"/>
          </a:xfrm>
          <a:prstGeom prst="rect">
            <a:avLst/>
          </a:prstGeom>
        </p:spPr>
      </p:pic>
    </p:spTree>
    <p:extLst>
      <p:ext uri="{BB962C8B-B14F-4D97-AF65-F5344CB8AC3E}">
        <p14:creationId xmlns:p14="http://schemas.microsoft.com/office/powerpoint/2010/main" val="14761244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1.38889E-6 2.59259E-6 L -1.38889E-6 0.00023 " pathEditMode="relative" rAng="0" ptsTypes="AA">
                                      <p:cBhvr>
                                        <p:cTn id="6" dur="300" fill="hold"/>
                                        <p:tgtEl>
                                          <p:spTgt spid="5"/>
                                        </p:tgtEl>
                                        <p:attrNameLst>
                                          <p:attrName>ppt_x</p:attrName>
                                          <p:attrName>ppt_y</p:attrName>
                                        </p:attrNameLst>
                                      </p:cBhvr>
                                      <p:rCtr x="0" y="0"/>
                                    </p:animMotion>
                                  </p:childTnLst>
                                </p:cTn>
                              </p:par>
                            </p:childTnLst>
                          </p:cTn>
                        </p:par>
                        <p:par>
                          <p:cTn id="7" fill="hold">
                            <p:stCondLst>
                              <p:cond delay="300"/>
                            </p:stCondLst>
                            <p:childTnLst>
                              <p:par>
                                <p:cTn id="8" presetID="6" presetClass="entr" presetSubtype="32"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circle(out)">
                                      <p:cBhvr>
                                        <p:cTn id="10" dur="1100"/>
                                        <p:tgtEl>
                                          <p:spTgt spid="9"/>
                                        </p:tgtEl>
                                      </p:cBhvr>
                                    </p:animEffect>
                                  </p:childTnLst>
                                </p:cTn>
                              </p:par>
                              <p:par>
                                <p:cTn id="11" presetID="6" presetClass="entr" presetSubtype="32"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circle(out)">
                                      <p:cBhvr>
                                        <p:cTn id="13" dur="1100"/>
                                        <p:tgtEl>
                                          <p:spTgt spid="11"/>
                                        </p:tgtEl>
                                      </p:cBhvr>
                                    </p:animEffect>
                                  </p:childTnLst>
                                </p:cTn>
                              </p:par>
                              <p:par>
                                <p:cTn id="14" presetID="26" presetClass="emph" presetSubtype="0" fill="hold" grpId="0" nodeType="withEffect">
                                  <p:stCondLst>
                                    <p:cond delay="0"/>
                                  </p:stCondLst>
                                  <p:childTnLst>
                                    <p:animEffect transition="out" filter="fade">
                                      <p:cBhvr>
                                        <p:cTn id="15" dur="1800" tmFilter="0, 0; .2, .5; .8, .5; 1, 0"/>
                                        <p:tgtEl>
                                          <p:spTgt spid="2"/>
                                        </p:tgtEl>
                                      </p:cBhvr>
                                    </p:animEffect>
                                    <p:animScale>
                                      <p:cBhvr>
                                        <p:cTn id="16" dur="900" autoRev="1" fill="hold"/>
                                        <p:tgtEl>
                                          <p:spTgt spid="2"/>
                                        </p:tgtEl>
                                      </p:cBhvr>
                                      <p:by x="105000" y="105000"/>
                                    </p:animScale>
                                  </p:childTnLst>
                                </p:cTn>
                              </p:par>
                            </p:childTnLst>
                          </p:cTn>
                        </p:par>
                        <p:par>
                          <p:cTn id="17" fill="hold">
                            <p:stCondLst>
                              <p:cond delay="2100"/>
                            </p:stCondLst>
                            <p:childTnLst>
                              <p:par>
                                <p:cTn id="18" presetID="22" presetClass="entr" presetSubtype="8" fill="hold" grpId="0" nodeType="afterEffect">
                                  <p:stCondLst>
                                    <p:cond delay="0"/>
                                  </p:stCondLst>
                                  <p:iterate type="lt">
                                    <p:tmPct val="10000"/>
                                  </p:iterate>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5520" y="533400"/>
            <a:ext cx="722034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1990s: World Wide Web (WWW)</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3"/>
          <a:stretch>
            <a:fillRect/>
          </a:stretch>
        </p:blipFill>
        <p:spPr>
          <a:xfrm>
            <a:off x="140548" y="7265755"/>
            <a:ext cx="6715199" cy="2199624"/>
          </a:xfrm>
          <a:prstGeom prst="rect">
            <a:avLst/>
          </a:prstGeom>
        </p:spPr>
      </p:pic>
      <p:sp>
        <p:nvSpPr>
          <p:cNvPr id="3" name="Content Placeholder 2"/>
          <p:cNvSpPr>
            <a:spLocks noGrp="1"/>
          </p:cNvSpPr>
          <p:nvPr>
            <p:ph idx="1"/>
          </p:nvPr>
        </p:nvSpPr>
        <p:spPr>
          <a:xfrm>
            <a:off x="140548" y="6422869"/>
            <a:ext cx="6715199" cy="3767670"/>
          </a:xfrm>
          <a:ln>
            <a:noFill/>
          </a:ln>
        </p:spPr>
        <p:txBody>
          <a:bodyPr/>
          <a:lstStyle/>
          <a:p>
            <a:r>
              <a:rPr dirty="0">
                <a:ln w="0"/>
                <a:solidFill>
                  <a:srgbClr val="CEA789"/>
                </a:solidFill>
                <a:effectLst>
                  <a:outerShdw blurRad="38100" dist="19050" dir="2700000" algn="tl" rotWithShape="0">
                    <a:schemeClr val="dk1">
                      <a:alpha val="40000"/>
                    </a:schemeClr>
                  </a:outerShdw>
                </a:effectLst>
              </a:rPr>
              <a:t>The Internet has revolutionized communication, information sharing, and daily life. It began as a military project and grew into a global network connecting billions of people.</a:t>
            </a:r>
          </a:p>
        </p:txBody>
      </p:sp>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4"/>
          <a:stretch>
            <a:fillRect/>
          </a:stretch>
        </p:blipFill>
        <p:spPr>
          <a:xfrm>
            <a:off x="9144000" y="6903721"/>
            <a:ext cx="1554615" cy="2461473"/>
          </a:xfrm>
          <a:prstGeom prst="rect">
            <a:avLst/>
          </a:prstGeom>
        </p:spPr>
      </p:pic>
      <p:pic>
        <p:nvPicPr>
          <p:cNvPr id="5" name="Picture 4">
            <a:extLst>
              <a:ext uri="{FF2B5EF4-FFF2-40B4-BE49-F238E27FC236}">
                <a16:creationId xmlns:a16="http://schemas.microsoft.com/office/drawing/2014/main" id="{D901B810-917B-4045-9B45-3A3A4525E0C8}"/>
              </a:ext>
            </a:extLst>
          </p:cNvPr>
          <p:cNvPicPr>
            <a:picLocks noChangeAspect="1"/>
          </p:cNvPicPr>
          <p:nvPr/>
        </p:nvPicPr>
        <p:blipFill>
          <a:blip r:embed="rId5"/>
          <a:stretch>
            <a:fillRect/>
          </a:stretch>
        </p:blipFill>
        <p:spPr>
          <a:xfrm flipH="1">
            <a:off x="170109" y="7039904"/>
            <a:ext cx="1630821" cy="2270957"/>
          </a:xfrm>
          <a:prstGeom prst="rect">
            <a:avLst/>
          </a:prstGeom>
        </p:spPr>
      </p:pic>
      <p:pic>
        <p:nvPicPr>
          <p:cNvPr id="9" name="Picture 8">
            <a:extLst>
              <a:ext uri="{FF2B5EF4-FFF2-40B4-BE49-F238E27FC236}">
                <a16:creationId xmlns:a16="http://schemas.microsoft.com/office/drawing/2014/main" id="{5DDC8B88-6D35-4A72-AA59-6D322AD408F6}"/>
              </a:ext>
            </a:extLst>
          </p:cNvPr>
          <p:cNvPicPr>
            <a:picLocks noChangeAspect="1"/>
          </p:cNvPicPr>
          <p:nvPr/>
        </p:nvPicPr>
        <p:blipFill>
          <a:blip r:embed="rId3"/>
          <a:stretch>
            <a:fillRect/>
          </a:stretch>
        </p:blipFill>
        <p:spPr>
          <a:xfrm flipH="1">
            <a:off x="1324048" y="2329188"/>
            <a:ext cx="6715199" cy="2199624"/>
          </a:xfrm>
          <a:prstGeom prst="rect">
            <a:avLst/>
          </a:prstGeom>
        </p:spPr>
      </p:pic>
      <p:sp>
        <p:nvSpPr>
          <p:cNvPr id="10" name="Content Placeholder 2">
            <a:extLst>
              <a:ext uri="{FF2B5EF4-FFF2-40B4-BE49-F238E27FC236}">
                <a16:creationId xmlns:a16="http://schemas.microsoft.com/office/drawing/2014/main" id="{071D6247-4B04-4EC1-8154-8591222A6988}"/>
              </a:ext>
            </a:extLst>
          </p:cNvPr>
          <p:cNvSpPr txBox="1">
            <a:spLocks/>
          </p:cNvSpPr>
          <p:nvPr/>
        </p:nvSpPr>
        <p:spPr>
          <a:xfrm>
            <a:off x="1324047" y="1455354"/>
            <a:ext cx="6715199" cy="3767670"/>
          </a:xfrm>
          <a:prstGeom prst="rect">
            <a:avLst/>
          </a:prstGeom>
          <a:ln>
            <a:noFill/>
          </a:ln>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ln w="0"/>
                <a:solidFill>
                  <a:srgbClr val="CEA789"/>
                </a:solidFill>
                <a:effectLst>
                  <a:outerShdw blurRad="38100" dist="19050" dir="2700000" algn="tl" rotWithShape="0">
                    <a:schemeClr val="dk1">
                      <a:alpha val="40000"/>
                    </a:schemeClr>
                  </a:outerShdw>
                </a:effectLst>
              </a:rPr>
              <a:t>In 1989, Tim Berners-Lee invented the World Wide Web, introducing HTML, URLs, and the first browser. This made information accessible through hypertext links, revolutionizing communication and knowledge sharing.</a:t>
            </a:r>
          </a:p>
        </p:txBody>
      </p:sp>
      <p:pic>
        <p:nvPicPr>
          <p:cNvPr id="11" name="Picture 10">
            <a:extLst>
              <a:ext uri="{FF2B5EF4-FFF2-40B4-BE49-F238E27FC236}">
                <a16:creationId xmlns:a16="http://schemas.microsoft.com/office/drawing/2014/main" id="{4813D3C5-3B6C-4F8B-B5FB-6306E86C4821}"/>
              </a:ext>
            </a:extLst>
          </p:cNvPr>
          <p:cNvPicPr>
            <a:picLocks noChangeAspect="1"/>
          </p:cNvPicPr>
          <p:nvPr/>
        </p:nvPicPr>
        <p:blipFill>
          <a:blip r:embed="rId6"/>
          <a:stretch>
            <a:fillRect/>
          </a:stretch>
        </p:blipFill>
        <p:spPr>
          <a:xfrm>
            <a:off x="3042300" y="11639081"/>
            <a:ext cx="3991105" cy="2063486"/>
          </a:xfrm>
          <a:prstGeom prst="rect">
            <a:avLst/>
          </a:prstGeom>
        </p:spPr>
      </p:pic>
      <p:pic>
        <p:nvPicPr>
          <p:cNvPr id="12" name="Picture 11">
            <a:extLst>
              <a:ext uri="{FF2B5EF4-FFF2-40B4-BE49-F238E27FC236}">
                <a16:creationId xmlns:a16="http://schemas.microsoft.com/office/drawing/2014/main" id="{1EC24355-1A55-47E3-B5E8-DB92D06C3CE9}"/>
              </a:ext>
            </a:extLst>
          </p:cNvPr>
          <p:cNvPicPr>
            <a:picLocks noChangeAspect="1"/>
          </p:cNvPicPr>
          <p:nvPr/>
        </p:nvPicPr>
        <p:blipFill>
          <a:blip r:embed="rId7"/>
          <a:stretch>
            <a:fillRect/>
          </a:stretch>
        </p:blipFill>
        <p:spPr>
          <a:xfrm>
            <a:off x="132717" y="4288549"/>
            <a:ext cx="2827041" cy="2377284"/>
          </a:xfrm>
          <a:prstGeom prst="rect">
            <a:avLst/>
          </a:prstGeom>
        </p:spPr>
      </p:pic>
      <p:pic>
        <p:nvPicPr>
          <p:cNvPr id="8" name="Picture 7">
            <a:extLst>
              <a:ext uri="{FF2B5EF4-FFF2-40B4-BE49-F238E27FC236}">
                <a16:creationId xmlns:a16="http://schemas.microsoft.com/office/drawing/2014/main" id="{3C09D3C4-D351-4DE6-BC4B-226C4B05E5B7}"/>
              </a:ext>
            </a:extLst>
          </p:cNvPr>
          <p:cNvPicPr>
            <a:picLocks noChangeAspect="1"/>
          </p:cNvPicPr>
          <p:nvPr/>
        </p:nvPicPr>
        <p:blipFill>
          <a:blip r:embed="rId8"/>
          <a:stretch>
            <a:fillRect/>
          </a:stretch>
        </p:blipFill>
        <p:spPr>
          <a:xfrm>
            <a:off x="5037852" y="4363668"/>
            <a:ext cx="2941575" cy="1859441"/>
          </a:xfrm>
          <a:prstGeom prst="rect">
            <a:avLst/>
          </a:prstGeom>
        </p:spPr>
      </p:pic>
      <p:sp>
        <p:nvSpPr>
          <p:cNvPr id="14" name="Rectangle 13">
            <a:extLst>
              <a:ext uri="{FF2B5EF4-FFF2-40B4-BE49-F238E27FC236}">
                <a16:creationId xmlns:a16="http://schemas.microsoft.com/office/drawing/2014/main" id="{0B1EDD7C-BBA9-49E2-9BC1-18C444B706D8}"/>
              </a:ext>
            </a:extLst>
          </p:cNvPr>
          <p:cNvSpPr/>
          <p:nvPr/>
        </p:nvSpPr>
        <p:spPr>
          <a:xfrm>
            <a:off x="5100320" y="7152640"/>
            <a:ext cx="47752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2885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1.11111E-6 3.7037E-7 L 1.11111E-6 0.00023 " pathEditMode="relative" rAng="0" ptsTypes="AA">
                                      <p:cBhvr>
                                        <p:cTn id="6" dur="300" fill="hold"/>
                                        <p:tgtEl>
                                          <p:spTgt spid="5"/>
                                        </p:tgtEl>
                                        <p:attrNameLst>
                                          <p:attrName>ppt_x</p:attrName>
                                          <p:attrName>ppt_y</p:attrName>
                                        </p:attrNameLst>
                                      </p:cBhvr>
                                      <p:rCtr x="0" y="0"/>
                                    </p:animMotion>
                                  </p:childTnLst>
                                </p:cTn>
                              </p:par>
                              <p:par>
                                <p:cTn id="7" presetID="10"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animEffect transition="in" filter="fade">
                                      <p:cBhvr>
                                        <p:cTn id="9" dur="500"/>
                                        <p:tgtEl>
                                          <p:spTgt spid="9"/>
                                        </p:tgtEl>
                                      </p:cBhvr>
                                    </p:animEffect>
                                  </p:childTnLst>
                                </p:cTn>
                              </p:par>
                              <p:par>
                                <p:cTn id="10" presetID="10" presetClass="entr" presetSubtype="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6" presetClass="entr" presetSubtype="32"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circle(out)">
                                      <p:cBhvr>
                                        <p:cTn id="15" dur="1100"/>
                                        <p:tgtEl>
                                          <p:spTgt spid="11"/>
                                        </p:tgtEl>
                                      </p:cBhvr>
                                    </p:animEffect>
                                  </p:childTnLst>
                                </p:cTn>
                              </p:par>
                              <p:par>
                                <p:cTn id="16" presetID="26" presetClass="emph" presetSubtype="0" fill="hold" grpId="0" nodeType="withEffect">
                                  <p:stCondLst>
                                    <p:cond delay="0"/>
                                  </p:stCondLst>
                                  <p:childTnLst>
                                    <p:animEffect transition="out" filter="fade">
                                      <p:cBhvr>
                                        <p:cTn id="17" dur="1800" tmFilter="0, 0; .2, .5; .8, .5; 1, 0"/>
                                        <p:tgtEl>
                                          <p:spTgt spid="2"/>
                                        </p:tgtEl>
                                      </p:cBhvr>
                                    </p:animEffect>
                                    <p:animScale>
                                      <p:cBhvr>
                                        <p:cTn id="18" dur="900" autoRev="1" fill="hold"/>
                                        <p:tgtEl>
                                          <p:spTgt spid="2"/>
                                        </p:tgtEl>
                                      </p:cBhvr>
                                      <p:by x="105000" y="105000"/>
                                    </p:animScale>
                                  </p:childTnLst>
                                  <p:subTnLst>
                                    <p:audio>
                                      <p:cMediaNode>
                                        <p:cTn display="0" masterRel="sameClick">
                                          <p:stCondLst>
                                            <p:cond evt="begin" delay="0">
                                              <p:tn val="16"/>
                                            </p:cond>
                                          </p:stCondLst>
                                          <p:endCondLst>
                                            <p:cond evt="onStopAudio" delay="0">
                                              <p:tgtEl>
                                                <p:sldTgt/>
                                              </p:tgtEl>
                                            </p:cond>
                                          </p:endCondLst>
                                        </p:cTn>
                                        <p:tgtEl>
                                          <p:sndTgt r:embed="rId2" name="klaviatura-kompyutera-30453.wav"/>
                                        </p:tgtEl>
                                      </p:cMediaNode>
                                    </p:audio>
                                  </p:subTnLst>
                                </p:cTn>
                              </p:par>
                            </p:childTnLst>
                          </p:cTn>
                        </p:par>
                        <p:par>
                          <p:cTn id="19" fill="hold">
                            <p:stCondLst>
                              <p:cond delay="1800"/>
                            </p:stCondLst>
                            <p:childTnLst>
                              <p:par>
                                <p:cTn id="20" presetID="22" presetClass="entr" presetSubtype="8" fill="hold" grpId="0" nodeType="afterEffect">
                                  <p:stCondLst>
                                    <p:cond delay="0"/>
                                  </p:stCondLst>
                                  <p:iterate type="lt">
                                    <p:tmPct val="10000"/>
                                  </p:iterate>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childTnLst>
                          </p:cTn>
                        </p:par>
                        <p:par>
                          <p:cTn id="23" fill="hold">
                            <p:stCondLst>
                              <p:cond delay="11450"/>
                            </p:stCondLst>
                            <p:childTnLst>
                              <p:par>
                                <p:cTn id="24" presetID="22" presetClass="entr" presetSubtype="4"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ipe(down)">
                                      <p:cBhvr>
                                        <p:cTn id="26" dur="500"/>
                                        <p:tgtEl>
                                          <p:spTgt spid="14"/>
                                        </p:tgtEl>
                                      </p:cBhvr>
                                    </p:animEffect>
                                  </p:childTnLst>
                                  <p:subTnLst>
                                    <p:cmd type="evt" cmd="onstopaudio">
                                      <p:cBhvr>
                                        <p:cTn display="0" masterRel="sameClick">
                                          <p:stCondLst>
                                            <p:cond evt="begin" delay="0">
                                              <p:tn val="24"/>
                                            </p:cond>
                                          </p:stCondLst>
                                        </p:cTn>
                                        <p:tgtEl>
                                          <p:sldTgt/>
                                        </p:tgtEl>
                                      </p:cBhvr>
                                    </p:cmd>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5520" y="533400"/>
            <a:ext cx="722034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2000s: Social Networks</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2"/>
          <a:stretch>
            <a:fillRect/>
          </a:stretch>
        </p:blipFill>
        <p:spPr>
          <a:xfrm>
            <a:off x="140548" y="7265755"/>
            <a:ext cx="6715199" cy="2199624"/>
          </a:xfrm>
          <a:prstGeom prst="rect">
            <a:avLst/>
          </a:prstGeom>
        </p:spPr>
      </p:pic>
      <p:sp>
        <p:nvSpPr>
          <p:cNvPr id="3" name="Content Placeholder 2"/>
          <p:cNvSpPr>
            <a:spLocks noGrp="1"/>
          </p:cNvSpPr>
          <p:nvPr>
            <p:ph idx="1"/>
          </p:nvPr>
        </p:nvSpPr>
        <p:spPr>
          <a:xfrm>
            <a:off x="140548" y="6422869"/>
            <a:ext cx="6715199" cy="3767670"/>
          </a:xfrm>
          <a:ln>
            <a:noFill/>
          </a:ln>
        </p:spPr>
        <p:txBody>
          <a:bodyPr/>
          <a:lstStyle/>
          <a:p>
            <a:r>
              <a:rPr dirty="0">
                <a:ln w="0"/>
                <a:solidFill>
                  <a:srgbClr val="CEA789"/>
                </a:solidFill>
                <a:effectLst>
                  <a:outerShdw blurRad="38100" dist="19050" dir="2700000" algn="tl" rotWithShape="0">
                    <a:schemeClr val="dk1">
                      <a:alpha val="40000"/>
                    </a:schemeClr>
                  </a:outerShdw>
                </a:effectLst>
              </a:rPr>
              <a:t>The Internet has revolutionized communication, information sharing, and daily life. It began as a military project and grew into a global network connecting billions of people.</a:t>
            </a:r>
          </a:p>
        </p:txBody>
      </p:sp>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3"/>
          <a:stretch>
            <a:fillRect/>
          </a:stretch>
        </p:blipFill>
        <p:spPr>
          <a:xfrm>
            <a:off x="9315361" y="4396527"/>
            <a:ext cx="1554615" cy="2461473"/>
          </a:xfrm>
          <a:prstGeom prst="rect">
            <a:avLst/>
          </a:prstGeom>
        </p:spPr>
      </p:pic>
      <p:pic>
        <p:nvPicPr>
          <p:cNvPr id="5" name="Picture 4">
            <a:extLst>
              <a:ext uri="{FF2B5EF4-FFF2-40B4-BE49-F238E27FC236}">
                <a16:creationId xmlns:a16="http://schemas.microsoft.com/office/drawing/2014/main" id="{D901B810-917B-4045-9B45-3A3A4525E0C8}"/>
              </a:ext>
            </a:extLst>
          </p:cNvPr>
          <p:cNvPicPr>
            <a:picLocks noChangeAspect="1"/>
          </p:cNvPicPr>
          <p:nvPr/>
        </p:nvPicPr>
        <p:blipFill>
          <a:blip r:embed="rId4"/>
          <a:stretch>
            <a:fillRect/>
          </a:stretch>
        </p:blipFill>
        <p:spPr>
          <a:xfrm flipH="1">
            <a:off x="170109" y="7317174"/>
            <a:ext cx="1630821" cy="2270957"/>
          </a:xfrm>
          <a:prstGeom prst="rect">
            <a:avLst/>
          </a:prstGeom>
        </p:spPr>
      </p:pic>
      <p:pic>
        <p:nvPicPr>
          <p:cNvPr id="9" name="Picture 8">
            <a:extLst>
              <a:ext uri="{FF2B5EF4-FFF2-40B4-BE49-F238E27FC236}">
                <a16:creationId xmlns:a16="http://schemas.microsoft.com/office/drawing/2014/main" id="{5DDC8B88-6D35-4A72-AA59-6D322AD408F6}"/>
              </a:ext>
            </a:extLst>
          </p:cNvPr>
          <p:cNvPicPr>
            <a:picLocks noChangeAspect="1"/>
          </p:cNvPicPr>
          <p:nvPr/>
        </p:nvPicPr>
        <p:blipFill>
          <a:blip r:embed="rId2"/>
          <a:stretch>
            <a:fillRect/>
          </a:stretch>
        </p:blipFill>
        <p:spPr>
          <a:xfrm flipH="1">
            <a:off x="318207" y="9588131"/>
            <a:ext cx="6715199" cy="2199624"/>
          </a:xfrm>
          <a:prstGeom prst="rect">
            <a:avLst/>
          </a:prstGeom>
        </p:spPr>
      </p:pic>
      <p:sp>
        <p:nvSpPr>
          <p:cNvPr id="10" name="Content Placeholder 2">
            <a:extLst>
              <a:ext uri="{FF2B5EF4-FFF2-40B4-BE49-F238E27FC236}">
                <a16:creationId xmlns:a16="http://schemas.microsoft.com/office/drawing/2014/main" id="{071D6247-4B04-4EC1-8154-8591222A6988}"/>
              </a:ext>
            </a:extLst>
          </p:cNvPr>
          <p:cNvSpPr txBox="1">
            <a:spLocks/>
          </p:cNvSpPr>
          <p:nvPr/>
        </p:nvSpPr>
        <p:spPr>
          <a:xfrm>
            <a:off x="318206" y="8714297"/>
            <a:ext cx="6715199" cy="3767670"/>
          </a:xfrm>
          <a:prstGeom prst="rect">
            <a:avLst/>
          </a:prstGeom>
          <a:ln>
            <a:noFill/>
          </a:ln>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ln w="0"/>
                <a:solidFill>
                  <a:srgbClr val="CEA789"/>
                </a:solidFill>
                <a:effectLst>
                  <a:outerShdw blurRad="38100" dist="19050" dir="2700000" algn="tl" rotWithShape="0">
                    <a:schemeClr val="dk1">
                      <a:alpha val="40000"/>
                    </a:schemeClr>
                  </a:outerShdw>
                </a:effectLst>
              </a:rPr>
              <a:t>In the 1970s, </a:t>
            </a:r>
            <a:r>
              <a:rPr lang="en-US" dirty="0" err="1">
                <a:ln w="0"/>
                <a:solidFill>
                  <a:srgbClr val="CEA789"/>
                </a:solidFill>
                <a:effectLst>
                  <a:outerShdw blurRad="38100" dist="19050" dir="2700000" algn="tl" rotWithShape="0">
                    <a:schemeClr val="dk1">
                      <a:alpha val="40000"/>
                    </a:schemeClr>
                  </a:outerShdw>
                </a:effectLst>
              </a:rPr>
              <a:t>Vint</a:t>
            </a:r>
            <a:r>
              <a:rPr lang="en-US" dirty="0">
                <a:ln w="0"/>
                <a:solidFill>
                  <a:srgbClr val="CEA789"/>
                </a:solidFill>
                <a:effectLst>
                  <a:outerShdw blurRad="38100" dist="19050" dir="2700000" algn="tl" rotWithShape="0">
                    <a:schemeClr val="dk1">
                      <a:alpha val="40000"/>
                    </a:schemeClr>
                  </a:outerShdw>
                </a:effectLst>
              </a:rPr>
              <a:t> Cerf and Bob Kahn developed the TCP/IP protocol, enabling reliable data transmission across different networks. This standard became the foundation of the Internet's architecture.</a:t>
            </a:r>
          </a:p>
        </p:txBody>
      </p:sp>
      <p:pic>
        <p:nvPicPr>
          <p:cNvPr id="11" name="Picture 10">
            <a:extLst>
              <a:ext uri="{FF2B5EF4-FFF2-40B4-BE49-F238E27FC236}">
                <a16:creationId xmlns:a16="http://schemas.microsoft.com/office/drawing/2014/main" id="{4813D3C5-3B6C-4F8B-B5FB-6306E86C4821}"/>
              </a:ext>
            </a:extLst>
          </p:cNvPr>
          <p:cNvPicPr>
            <a:picLocks noChangeAspect="1"/>
          </p:cNvPicPr>
          <p:nvPr/>
        </p:nvPicPr>
        <p:blipFill>
          <a:blip r:embed="rId5"/>
          <a:stretch>
            <a:fillRect/>
          </a:stretch>
        </p:blipFill>
        <p:spPr>
          <a:xfrm>
            <a:off x="3042300" y="11639081"/>
            <a:ext cx="3991105" cy="2063486"/>
          </a:xfrm>
          <a:prstGeom prst="rect">
            <a:avLst/>
          </a:prstGeom>
        </p:spPr>
      </p:pic>
      <p:pic>
        <p:nvPicPr>
          <p:cNvPr id="7" name="Picture 6">
            <a:extLst>
              <a:ext uri="{FF2B5EF4-FFF2-40B4-BE49-F238E27FC236}">
                <a16:creationId xmlns:a16="http://schemas.microsoft.com/office/drawing/2014/main" id="{B2BE9DDB-EA73-433F-B46E-D0421FAB2294}"/>
              </a:ext>
            </a:extLst>
          </p:cNvPr>
          <p:cNvPicPr>
            <a:picLocks noChangeAspect="1"/>
          </p:cNvPicPr>
          <p:nvPr/>
        </p:nvPicPr>
        <p:blipFill>
          <a:blip r:embed="rId6"/>
          <a:stretch>
            <a:fillRect/>
          </a:stretch>
        </p:blipFill>
        <p:spPr>
          <a:xfrm>
            <a:off x="6717503" y="7043805"/>
            <a:ext cx="2339543" cy="2339543"/>
          </a:xfrm>
          <a:prstGeom prst="rect">
            <a:avLst/>
          </a:prstGeom>
        </p:spPr>
      </p:pic>
      <p:pic>
        <p:nvPicPr>
          <p:cNvPr id="15" name="Picture 14">
            <a:extLst>
              <a:ext uri="{FF2B5EF4-FFF2-40B4-BE49-F238E27FC236}">
                <a16:creationId xmlns:a16="http://schemas.microsoft.com/office/drawing/2014/main" id="{ADDB64F4-13EA-4961-B3BE-62E50C03B09D}"/>
              </a:ext>
            </a:extLst>
          </p:cNvPr>
          <p:cNvPicPr>
            <a:picLocks noChangeAspect="1"/>
          </p:cNvPicPr>
          <p:nvPr/>
        </p:nvPicPr>
        <p:blipFill>
          <a:blip r:embed="rId7"/>
          <a:stretch>
            <a:fillRect/>
          </a:stretch>
        </p:blipFill>
        <p:spPr>
          <a:xfrm>
            <a:off x="-2989446" y="4138026"/>
            <a:ext cx="2827041" cy="2377284"/>
          </a:xfrm>
          <a:prstGeom prst="rect">
            <a:avLst/>
          </a:prstGeom>
        </p:spPr>
      </p:pic>
    </p:spTree>
    <p:extLst>
      <p:ext uri="{BB962C8B-B14F-4D97-AF65-F5344CB8AC3E}">
        <p14:creationId xmlns:p14="http://schemas.microsoft.com/office/powerpoint/2010/main" val="27331222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1.11111E-6 2.59259E-6 L 1.11111E-6 0.00023 " pathEditMode="relative" rAng="0" ptsTypes="AA">
                                      <p:cBhvr>
                                        <p:cTn id="6" dur="300" fill="hold"/>
                                        <p:tgtEl>
                                          <p:spTgt spid="5"/>
                                        </p:tgtEl>
                                        <p:attrNameLst>
                                          <p:attrName>ppt_x</p:attrName>
                                          <p:attrName>ppt_y</p:attrName>
                                        </p:attrNameLst>
                                      </p:cBhvr>
                                      <p:rCtr x="0" y="0"/>
                                    </p:animMotion>
                                  </p:childTnLst>
                                </p:cTn>
                              </p:par>
                            </p:childTnLst>
                          </p:cTn>
                        </p:par>
                        <p:par>
                          <p:cTn id="7" fill="hold">
                            <p:stCondLst>
                              <p:cond delay="300"/>
                            </p:stCondLst>
                            <p:childTnLst>
                              <p:par>
                                <p:cTn id="8" presetID="6" presetClass="entr" presetSubtype="32"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circle(out)">
                                      <p:cBhvr>
                                        <p:cTn id="10" dur="1100"/>
                                        <p:tgtEl>
                                          <p:spTgt spid="9"/>
                                        </p:tgtEl>
                                      </p:cBhvr>
                                    </p:animEffect>
                                  </p:childTnLst>
                                </p:cTn>
                              </p:par>
                              <p:par>
                                <p:cTn id="11" presetID="6" presetClass="entr" presetSubtype="32"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circle(out)">
                                      <p:cBhvr>
                                        <p:cTn id="13" dur="1100"/>
                                        <p:tgtEl>
                                          <p:spTgt spid="11"/>
                                        </p:tgtEl>
                                      </p:cBhvr>
                                    </p:animEffect>
                                  </p:childTnLst>
                                </p:cTn>
                              </p:par>
                              <p:par>
                                <p:cTn id="14" presetID="26" presetClass="emph" presetSubtype="0" fill="hold" grpId="0" nodeType="withEffect">
                                  <p:stCondLst>
                                    <p:cond delay="0"/>
                                  </p:stCondLst>
                                  <p:childTnLst>
                                    <p:animEffect transition="out" filter="fade">
                                      <p:cBhvr>
                                        <p:cTn id="15" dur="1800" tmFilter="0, 0; .2, .5; .8, .5; 1, 0"/>
                                        <p:tgtEl>
                                          <p:spTgt spid="2"/>
                                        </p:tgtEl>
                                      </p:cBhvr>
                                    </p:animEffect>
                                    <p:animScale>
                                      <p:cBhvr>
                                        <p:cTn id="16" dur="900" autoRev="1" fill="hold"/>
                                        <p:tgtEl>
                                          <p:spTgt spid="2"/>
                                        </p:tgtEl>
                                      </p:cBhvr>
                                      <p:by x="105000" y="105000"/>
                                    </p:animScale>
                                  </p:childTnLst>
                                </p:cTn>
                              </p:par>
                            </p:childTnLst>
                          </p:cTn>
                        </p:par>
                        <p:par>
                          <p:cTn id="17" fill="hold">
                            <p:stCondLst>
                              <p:cond delay="2100"/>
                            </p:stCondLst>
                            <p:childTnLst>
                              <p:par>
                                <p:cTn id="18" presetID="22" presetClass="entr" presetSubtype="8" fill="hold" grpId="0" nodeType="afterEffect">
                                  <p:stCondLst>
                                    <p:cond delay="0"/>
                                  </p:stCondLst>
                                  <p:iterate type="lt">
                                    <p:tmPct val="10000"/>
                                  </p:iterate>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5520" y="533400"/>
            <a:ext cx="722034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2000s: Social Networks</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3"/>
          <a:stretch>
            <a:fillRect/>
          </a:stretch>
        </p:blipFill>
        <p:spPr>
          <a:xfrm>
            <a:off x="658708" y="2996984"/>
            <a:ext cx="6715199" cy="2199624"/>
          </a:xfrm>
          <a:prstGeom prst="rect">
            <a:avLst/>
          </a:prstGeom>
        </p:spPr>
      </p:pic>
      <p:sp>
        <p:nvSpPr>
          <p:cNvPr id="3" name="Content Placeholder 2"/>
          <p:cNvSpPr>
            <a:spLocks noGrp="1"/>
          </p:cNvSpPr>
          <p:nvPr>
            <p:ph idx="1"/>
          </p:nvPr>
        </p:nvSpPr>
        <p:spPr>
          <a:xfrm>
            <a:off x="658708" y="2154098"/>
            <a:ext cx="6715199" cy="3767670"/>
          </a:xfrm>
          <a:ln>
            <a:noFill/>
          </a:ln>
        </p:spPr>
        <p:txBody>
          <a:bodyPr/>
          <a:lstStyle/>
          <a:p>
            <a:r>
              <a:rPr lang="en-US" dirty="0">
                <a:ln w="0"/>
                <a:solidFill>
                  <a:srgbClr val="CEA789"/>
                </a:solidFill>
                <a:effectLst>
                  <a:outerShdw blurRad="38100" dist="19050" dir="2700000" algn="tl" rotWithShape="0">
                    <a:schemeClr val="dk1">
                      <a:alpha val="40000"/>
                    </a:schemeClr>
                  </a:outerShdw>
                </a:effectLst>
              </a:rPr>
              <a:t>The 2000s saw the rise of social networking platforms like Facebook, YouTube, and Twitter. Web 2.0 technologies enabled user-generated content, transforming how people interact online.</a:t>
            </a:r>
            <a:endParaRPr dirty="0">
              <a:ln w="0"/>
              <a:solidFill>
                <a:srgbClr val="CEA789"/>
              </a:solidFill>
              <a:effectLst>
                <a:outerShdw blurRad="38100" dist="19050" dir="2700000" algn="tl" rotWithShape="0">
                  <a:schemeClr val="dk1">
                    <a:alpha val="40000"/>
                  </a:schemeClr>
                </a:outerShdw>
              </a:effectLst>
            </a:endParaRPr>
          </a:p>
        </p:txBody>
      </p:sp>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4"/>
          <a:stretch>
            <a:fillRect/>
          </a:stretch>
        </p:blipFill>
        <p:spPr>
          <a:xfrm>
            <a:off x="7273201" y="4271864"/>
            <a:ext cx="1554615" cy="2461473"/>
          </a:xfrm>
          <a:prstGeom prst="rect">
            <a:avLst/>
          </a:prstGeom>
        </p:spPr>
      </p:pic>
      <p:pic>
        <p:nvPicPr>
          <p:cNvPr id="5" name="Picture 4">
            <a:extLst>
              <a:ext uri="{FF2B5EF4-FFF2-40B4-BE49-F238E27FC236}">
                <a16:creationId xmlns:a16="http://schemas.microsoft.com/office/drawing/2014/main" id="{D901B810-917B-4045-9B45-3A3A4525E0C8}"/>
              </a:ext>
            </a:extLst>
          </p:cNvPr>
          <p:cNvPicPr>
            <a:picLocks noChangeAspect="1"/>
          </p:cNvPicPr>
          <p:nvPr/>
        </p:nvPicPr>
        <p:blipFill>
          <a:blip r:embed="rId5"/>
          <a:stretch>
            <a:fillRect/>
          </a:stretch>
        </p:blipFill>
        <p:spPr>
          <a:xfrm>
            <a:off x="9418823" y="7146805"/>
            <a:ext cx="1630821" cy="2270957"/>
          </a:xfrm>
          <a:prstGeom prst="rect">
            <a:avLst/>
          </a:prstGeom>
        </p:spPr>
      </p:pic>
      <p:pic>
        <p:nvPicPr>
          <p:cNvPr id="9" name="Picture 8">
            <a:extLst>
              <a:ext uri="{FF2B5EF4-FFF2-40B4-BE49-F238E27FC236}">
                <a16:creationId xmlns:a16="http://schemas.microsoft.com/office/drawing/2014/main" id="{5DDC8B88-6D35-4A72-AA59-6D322AD408F6}"/>
              </a:ext>
            </a:extLst>
          </p:cNvPr>
          <p:cNvPicPr>
            <a:picLocks noChangeAspect="1"/>
          </p:cNvPicPr>
          <p:nvPr/>
        </p:nvPicPr>
        <p:blipFill>
          <a:blip r:embed="rId3"/>
          <a:stretch>
            <a:fillRect/>
          </a:stretch>
        </p:blipFill>
        <p:spPr>
          <a:xfrm flipH="1">
            <a:off x="318207" y="9588131"/>
            <a:ext cx="6715199" cy="2199624"/>
          </a:xfrm>
          <a:prstGeom prst="rect">
            <a:avLst/>
          </a:prstGeom>
        </p:spPr>
      </p:pic>
      <p:sp>
        <p:nvSpPr>
          <p:cNvPr id="10" name="Content Placeholder 2">
            <a:extLst>
              <a:ext uri="{FF2B5EF4-FFF2-40B4-BE49-F238E27FC236}">
                <a16:creationId xmlns:a16="http://schemas.microsoft.com/office/drawing/2014/main" id="{071D6247-4B04-4EC1-8154-8591222A6988}"/>
              </a:ext>
            </a:extLst>
          </p:cNvPr>
          <p:cNvSpPr txBox="1">
            <a:spLocks/>
          </p:cNvSpPr>
          <p:nvPr/>
        </p:nvSpPr>
        <p:spPr>
          <a:xfrm>
            <a:off x="318206" y="8714297"/>
            <a:ext cx="6715199" cy="3767670"/>
          </a:xfrm>
          <a:prstGeom prst="rect">
            <a:avLst/>
          </a:prstGeom>
          <a:ln>
            <a:noFill/>
          </a:ln>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ln w="0"/>
                <a:solidFill>
                  <a:srgbClr val="CEA789"/>
                </a:solidFill>
                <a:effectLst>
                  <a:outerShdw blurRad="38100" dist="19050" dir="2700000" algn="tl" rotWithShape="0">
                    <a:schemeClr val="dk1">
                      <a:alpha val="40000"/>
                    </a:schemeClr>
                  </a:outerShdw>
                </a:effectLst>
              </a:rPr>
              <a:t>In the 1970s, </a:t>
            </a:r>
            <a:r>
              <a:rPr lang="en-US" dirty="0" err="1">
                <a:ln w="0"/>
                <a:solidFill>
                  <a:srgbClr val="CEA789"/>
                </a:solidFill>
                <a:effectLst>
                  <a:outerShdw blurRad="38100" dist="19050" dir="2700000" algn="tl" rotWithShape="0">
                    <a:schemeClr val="dk1">
                      <a:alpha val="40000"/>
                    </a:schemeClr>
                  </a:outerShdw>
                </a:effectLst>
              </a:rPr>
              <a:t>Vint</a:t>
            </a:r>
            <a:r>
              <a:rPr lang="en-US" dirty="0">
                <a:ln w="0"/>
                <a:solidFill>
                  <a:srgbClr val="CEA789"/>
                </a:solidFill>
                <a:effectLst>
                  <a:outerShdw blurRad="38100" dist="19050" dir="2700000" algn="tl" rotWithShape="0">
                    <a:schemeClr val="dk1">
                      <a:alpha val="40000"/>
                    </a:schemeClr>
                  </a:outerShdw>
                </a:effectLst>
              </a:rPr>
              <a:t> Cerf and Bob Kahn developed the TCP/IP protocol, enabling reliable data transmission across different networks. This standard became the foundation of the Internet's architecture.</a:t>
            </a:r>
          </a:p>
        </p:txBody>
      </p:sp>
      <p:pic>
        <p:nvPicPr>
          <p:cNvPr id="11" name="Picture 10">
            <a:extLst>
              <a:ext uri="{FF2B5EF4-FFF2-40B4-BE49-F238E27FC236}">
                <a16:creationId xmlns:a16="http://schemas.microsoft.com/office/drawing/2014/main" id="{4813D3C5-3B6C-4F8B-B5FB-6306E86C4821}"/>
              </a:ext>
            </a:extLst>
          </p:cNvPr>
          <p:cNvPicPr>
            <a:picLocks noChangeAspect="1"/>
          </p:cNvPicPr>
          <p:nvPr/>
        </p:nvPicPr>
        <p:blipFill>
          <a:blip r:embed="rId6"/>
          <a:stretch>
            <a:fillRect/>
          </a:stretch>
        </p:blipFill>
        <p:spPr>
          <a:xfrm>
            <a:off x="3042300" y="11639081"/>
            <a:ext cx="3991105" cy="2063486"/>
          </a:xfrm>
          <a:prstGeom prst="rect">
            <a:avLst/>
          </a:prstGeom>
        </p:spPr>
      </p:pic>
      <p:pic>
        <p:nvPicPr>
          <p:cNvPr id="7" name="Picture 6">
            <a:extLst>
              <a:ext uri="{FF2B5EF4-FFF2-40B4-BE49-F238E27FC236}">
                <a16:creationId xmlns:a16="http://schemas.microsoft.com/office/drawing/2014/main" id="{B2BE9DDB-EA73-433F-B46E-D0421FAB2294}"/>
              </a:ext>
            </a:extLst>
          </p:cNvPr>
          <p:cNvPicPr>
            <a:picLocks noChangeAspect="1"/>
          </p:cNvPicPr>
          <p:nvPr/>
        </p:nvPicPr>
        <p:blipFill>
          <a:blip r:embed="rId7"/>
          <a:stretch>
            <a:fillRect/>
          </a:stretch>
        </p:blipFill>
        <p:spPr>
          <a:xfrm>
            <a:off x="9064461" y="7965953"/>
            <a:ext cx="2339543" cy="2339543"/>
          </a:xfrm>
          <a:prstGeom prst="rect">
            <a:avLst/>
          </a:prstGeom>
        </p:spPr>
      </p:pic>
      <p:pic>
        <p:nvPicPr>
          <p:cNvPr id="15" name="Picture 14">
            <a:extLst>
              <a:ext uri="{FF2B5EF4-FFF2-40B4-BE49-F238E27FC236}">
                <a16:creationId xmlns:a16="http://schemas.microsoft.com/office/drawing/2014/main" id="{ADDB64F4-13EA-4961-B3BE-62E50C03B09D}"/>
              </a:ext>
            </a:extLst>
          </p:cNvPr>
          <p:cNvPicPr>
            <a:picLocks noChangeAspect="1"/>
          </p:cNvPicPr>
          <p:nvPr/>
        </p:nvPicPr>
        <p:blipFill>
          <a:blip r:embed="rId8"/>
          <a:stretch>
            <a:fillRect/>
          </a:stretch>
        </p:blipFill>
        <p:spPr>
          <a:xfrm>
            <a:off x="-2989446" y="4138026"/>
            <a:ext cx="2827041" cy="2377284"/>
          </a:xfrm>
          <a:prstGeom prst="rect">
            <a:avLst/>
          </a:prstGeom>
        </p:spPr>
      </p:pic>
      <p:sp>
        <p:nvSpPr>
          <p:cNvPr id="12" name="Rectangle 11">
            <a:extLst>
              <a:ext uri="{FF2B5EF4-FFF2-40B4-BE49-F238E27FC236}">
                <a16:creationId xmlns:a16="http://schemas.microsoft.com/office/drawing/2014/main" id="{681BB1BA-3BEB-497E-80F7-9DBFB0548194}"/>
              </a:ext>
            </a:extLst>
          </p:cNvPr>
          <p:cNvSpPr/>
          <p:nvPr/>
        </p:nvSpPr>
        <p:spPr>
          <a:xfrm>
            <a:off x="5100320" y="7152640"/>
            <a:ext cx="47752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91722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2.77778E-6 1.11111E-6 L 2.77778E-6 0.00023 " pathEditMode="relative" rAng="0" ptsTypes="AA">
                                      <p:cBhvr>
                                        <p:cTn id="6" dur="300" fill="hold"/>
                                        <p:tgtEl>
                                          <p:spTgt spid="5"/>
                                        </p:tgtEl>
                                        <p:attrNameLst>
                                          <p:attrName>ppt_x</p:attrName>
                                          <p:attrName>ppt_y</p:attrName>
                                        </p:attrNameLst>
                                      </p:cBhvr>
                                      <p:rCtr x="0" y="0"/>
                                    </p:animMotion>
                                  </p:childTnLst>
                                </p:cTn>
                              </p:par>
                            </p:childTnLst>
                          </p:cTn>
                        </p:par>
                        <p:par>
                          <p:cTn id="7" fill="hold">
                            <p:stCondLst>
                              <p:cond delay="300"/>
                            </p:stCondLst>
                            <p:childTnLst>
                              <p:par>
                                <p:cTn id="8" presetID="6" presetClass="entr" presetSubtype="32"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circle(out)">
                                      <p:cBhvr>
                                        <p:cTn id="10" dur="1100"/>
                                        <p:tgtEl>
                                          <p:spTgt spid="9"/>
                                        </p:tgtEl>
                                      </p:cBhvr>
                                    </p:animEffect>
                                  </p:childTnLst>
                                </p:cTn>
                              </p:par>
                              <p:par>
                                <p:cTn id="11" presetID="6" presetClass="entr" presetSubtype="32"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circle(out)">
                                      <p:cBhvr>
                                        <p:cTn id="13" dur="1100"/>
                                        <p:tgtEl>
                                          <p:spTgt spid="11"/>
                                        </p:tgtEl>
                                      </p:cBhvr>
                                    </p:animEffect>
                                  </p:childTnLst>
                                </p:cTn>
                              </p:par>
                              <p:par>
                                <p:cTn id="14" presetID="26" presetClass="emph" presetSubtype="0" fill="hold" grpId="0" nodeType="withEffect">
                                  <p:stCondLst>
                                    <p:cond delay="0"/>
                                  </p:stCondLst>
                                  <p:childTnLst>
                                    <p:animEffect transition="out" filter="fade">
                                      <p:cBhvr>
                                        <p:cTn id="15" dur="1800" tmFilter="0, 0; .2, .5; .8, .5; 1, 0"/>
                                        <p:tgtEl>
                                          <p:spTgt spid="2"/>
                                        </p:tgtEl>
                                      </p:cBhvr>
                                    </p:animEffect>
                                    <p:animScale>
                                      <p:cBhvr>
                                        <p:cTn id="16" dur="900" autoRev="1" fill="hold"/>
                                        <p:tgtEl>
                                          <p:spTgt spid="2"/>
                                        </p:tgtEl>
                                      </p:cBhvr>
                                      <p:by x="105000" y="105000"/>
                                    </p:animScale>
                                  </p:childTnLst>
                                  <p:subTnLst>
                                    <p:audio>
                                      <p:cMediaNode>
                                        <p:cTn display="0" masterRel="sameClick">
                                          <p:stCondLst>
                                            <p:cond evt="begin" delay="0">
                                              <p:tn val="14"/>
                                            </p:cond>
                                          </p:stCondLst>
                                          <p:endCondLst>
                                            <p:cond evt="onStopAudio" delay="0">
                                              <p:tgtEl>
                                                <p:sldTgt/>
                                              </p:tgtEl>
                                            </p:cond>
                                          </p:endCondLst>
                                        </p:cTn>
                                        <p:tgtEl>
                                          <p:sndTgt r:embed="rId2" name="klaviatura-kompyutera-30453.wav"/>
                                        </p:tgtEl>
                                      </p:cMediaNode>
                                    </p:audio>
                                  </p:subTnLst>
                                </p:cTn>
                              </p:par>
                            </p:childTnLst>
                          </p:cTn>
                        </p:par>
                        <p:par>
                          <p:cTn id="17" fill="hold">
                            <p:stCondLst>
                              <p:cond delay="2100"/>
                            </p:stCondLst>
                            <p:childTnLst>
                              <p:par>
                                <p:cTn id="18" presetID="10" presetClass="entr" presetSubtype="0" fill="hold" grpId="0" nodeType="afterEffect">
                                  <p:stCondLst>
                                    <p:cond delay="0"/>
                                  </p:stCondLst>
                                  <p:iterate type="lt">
                                    <p:tmPct val="5660"/>
                                  </p:iterate>
                                  <p:childTnLst>
                                    <p:set>
                                      <p:cBhvr>
                                        <p:cTn id="19" dur="1" fill="hold">
                                          <p:stCondLst>
                                            <p:cond delay="0"/>
                                          </p:stCondLst>
                                        </p:cTn>
                                        <p:tgtEl>
                                          <p:spTgt spid="3">
                                            <p:txEl>
                                              <p:pRg st="0" end="0"/>
                                            </p:txEl>
                                          </p:spTgt>
                                        </p:tgtEl>
                                        <p:attrNameLst>
                                          <p:attrName>style.visibility</p:attrName>
                                        </p:attrNameLst>
                                      </p:cBhvr>
                                      <p:to>
                                        <p:strVal val="visible"/>
                                      </p:to>
                                    </p:set>
                                    <p:animEffect transition="in" filter="fade">
                                      <p:cBhvr>
                                        <p:cTn id="20" dur="600"/>
                                        <p:tgtEl>
                                          <p:spTgt spid="3">
                                            <p:txEl>
                                              <p:pRg st="0" end="0"/>
                                            </p:txEl>
                                          </p:spTgt>
                                        </p:tgtEl>
                                      </p:cBhvr>
                                    </p:animEffect>
                                  </p:childTnLst>
                                </p:cTn>
                              </p:par>
                            </p:childTnLst>
                          </p:cTn>
                        </p:par>
                        <p:par>
                          <p:cTn id="21" fill="hold">
                            <p:stCondLst>
                              <p:cond delay="8100"/>
                            </p:stCondLst>
                            <p:childTnLst>
                              <p:par>
                                <p:cTn id="22" presetID="22" presetClass="entr" presetSubtype="8" fill="hold" grpId="0" nodeType="afterEffect">
                                  <p:stCondLst>
                                    <p:cond delay="60"/>
                                  </p:stCondLst>
                                  <p:iterate type="lt">
                                    <p:tmPct val="753"/>
                                  </p:iterate>
                                  <p:childTnLst>
                                    <p:set>
                                      <p:cBhvr>
                                        <p:cTn id="23" dur="1" fill="hold">
                                          <p:stCondLst>
                                            <p:cond delay="0"/>
                                          </p:stCondLst>
                                        </p:cTn>
                                        <p:tgtEl>
                                          <p:spTgt spid="10"/>
                                        </p:tgtEl>
                                        <p:attrNameLst>
                                          <p:attrName>style.visibility</p:attrName>
                                        </p:attrNameLst>
                                      </p:cBhvr>
                                      <p:to>
                                        <p:strVal val="visible"/>
                                      </p:to>
                                    </p:set>
                                    <p:animEffect transition="in" filter="wipe(left)">
                                      <p:cBhvr>
                                        <p:cTn id="24" dur="500"/>
                                        <p:tgtEl>
                                          <p:spTgt spid="10"/>
                                        </p:tgtEl>
                                      </p:cBhvr>
                                    </p:animEffect>
                                  </p:childTnLst>
                                  <p:subTnLst>
                                    <p:cmd type="evt" cmd="onstopaudio">
                                      <p:cBhvr>
                                        <p:cTn display="0" masterRel="sameClick">
                                          <p:stCondLst>
                                            <p:cond evt="begin" delay="0">
                                              <p:tn val="22"/>
                                            </p:cond>
                                          </p:stCondLst>
                                        </p:cTn>
                                        <p:tgtEl>
                                          <p:sldTgt/>
                                        </p:tgtEl>
                                      </p:cBhvr>
                                    </p:cmd>
                                  </p:subTnLst>
                                </p:cTn>
                              </p:par>
                            </p:childTnLst>
                          </p:cTn>
                        </p:par>
                        <p:par>
                          <p:cTn id="25" fill="hold">
                            <p:stCondLst>
                              <p:cond delay="9300"/>
                            </p:stCondLst>
                            <p:childTnLst>
                              <p:par>
                                <p:cTn id="26" presetID="22" presetClass="entr" presetSubtype="4" fill="hold" grpId="0" nodeType="after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wipe(down)">
                                      <p:cBhvr>
                                        <p:cTn id="28" dur="500"/>
                                        <p:tgtEl>
                                          <p:spTgt spid="12"/>
                                        </p:tgtEl>
                                      </p:cBhvr>
                                    </p:animEffect>
                                  </p:childTnLst>
                                  <p:subTnLst>
                                    <p:cmd type="evt" cmd="onstopaudio">
                                      <p:cBhvr>
                                        <p:cTn display="0" masterRel="sameClick">
                                          <p:stCondLst>
                                            <p:cond evt="begin" delay="0">
                                              <p:tn val="26"/>
                                            </p:cond>
                                          </p:stCondLst>
                                        </p:cTn>
                                        <p:tgtEl>
                                          <p:sldTgt/>
                                        </p:tgtEl>
                                      </p:cBhvr>
                                    </p:cmd>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10" grpId="0"/>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5520" y="533400"/>
            <a:ext cx="722034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2010s: Mobile Internet</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2"/>
          <a:stretch>
            <a:fillRect/>
          </a:stretch>
        </p:blipFill>
        <p:spPr>
          <a:xfrm>
            <a:off x="140548" y="7265755"/>
            <a:ext cx="6715199" cy="2199624"/>
          </a:xfrm>
          <a:prstGeom prst="rect">
            <a:avLst/>
          </a:prstGeom>
        </p:spPr>
      </p:pic>
      <p:sp>
        <p:nvSpPr>
          <p:cNvPr id="3" name="Content Placeholder 2"/>
          <p:cNvSpPr>
            <a:spLocks noGrp="1"/>
          </p:cNvSpPr>
          <p:nvPr>
            <p:ph idx="1"/>
          </p:nvPr>
        </p:nvSpPr>
        <p:spPr>
          <a:xfrm>
            <a:off x="140548" y="6422869"/>
            <a:ext cx="6715199" cy="3767670"/>
          </a:xfrm>
          <a:ln>
            <a:noFill/>
          </a:ln>
        </p:spPr>
        <p:txBody>
          <a:bodyPr/>
          <a:lstStyle/>
          <a:p>
            <a:r>
              <a:rPr lang="en-US" dirty="0">
                <a:ln w="0"/>
                <a:solidFill>
                  <a:srgbClr val="CEA789"/>
                </a:solidFill>
                <a:effectLst>
                  <a:outerShdw blurRad="38100" dist="19050" dir="2700000" algn="tl" rotWithShape="0">
                    <a:schemeClr val="dk1">
                      <a:alpha val="40000"/>
                    </a:schemeClr>
                  </a:outerShdw>
                </a:effectLst>
              </a:rPr>
              <a:t>With the proliferation of smartphones, the Internet became mobile. Apps and mobile websites changed how people communicate, shop, and access information on the go.</a:t>
            </a:r>
            <a:endParaRPr dirty="0">
              <a:ln w="0"/>
              <a:solidFill>
                <a:srgbClr val="CEA789"/>
              </a:solidFill>
              <a:effectLst>
                <a:outerShdw blurRad="38100" dist="19050" dir="2700000" algn="tl" rotWithShape="0">
                  <a:schemeClr val="dk1">
                    <a:alpha val="40000"/>
                  </a:schemeClr>
                </a:outerShdw>
              </a:effectLst>
            </a:endParaRPr>
          </a:p>
        </p:txBody>
      </p:sp>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3"/>
          <a:stretch>
            <a:fillRect/>
          </a:stretch>
        </p:blipFill>
        <p:spPr>
          <a:xfrm>
            <a:off x="9315361" y="4396527"/>
            <a:ext cx="1554615" cy="2461473"/>
          </a:xfrm>
          <a:prstGeom prst="rect">
            <a:avLst/>
          </a:prstGeom>
        </p:spPr>
      </p:pic>
      <p:pic>
        <p:nvPicPr>
          <p:cNvPr id="5" name="Picture 4">
            <a:extLst>
              <a:ext uri="{FF2B5EF4-FFF2-40B4-BE49-F238E27FC236}">
                <a16:creationId xmlns:a16="http://schemas.microsoft.com/office/drawing/2014/main" id="{D901B810-917B-4045-9B45-3A3A4525E0C8}"/>
              </a:ext>
            </a:extLst>
          </p:cNvPr>
          <p:cNvPicPr>
            <a:picLocks noChangeAspect="1"/>
          </p:cNvPicPr>
          <p:nvPr/>
        </p:nvPicPr>
        <p:blipFill>
          <a:blip r:embed="rId4"/>
          <a:stretch>
            <a:fillRect/>
          </a:stretch>
        </p:blipFill>
        <p:spPr>
          <a:xfrm>
            <a:off x="9239155" y="4587043"/>
            <a:ext cx="1630821" cy="2270957"/>
          </a:xfrm>
          <a:prstGeom prst="rect">
            <a:avLst/>
          </a:prstGeom>
        </p:spPr>
      </p:pic>
      <p:pic>
        <p:nvPicPr>
          <p:cNvPr id="9" name="Picture 8">
            <a:extLst>
              <a:ext uri="{FF2B5EF4-FFF2-40B4-BE49-F238E27FC236}">
                <a16:creationId xmlns:a16="http://schemas.microsoft.com/office/drawing/2014/main" id="{5DDC8B88-6D35-4A72-AA59-6D322AD408F6}"/>
              </a:ext>
            </a:extLst>
          </p:cNvPr>
          <p:cNvPicPr>
            <a:picLocks noChangeAspect="1"/>
          </p:cNvPicPr>
          <p:nvPr/>
        </p:nvPicPr>
        <p:blipFill>
          <a:blip r:embed="rId2"/>
          <a:stretch>
            <a:fillRect/>
          </a:stretch>
        </p:blipFill>
        <p:spPr>
          <a:xfrm flipH="1">
            <a:off x="318207" y="9588131"/>
            <a:ext cx="6715199" cy="2199624"/>
          </a:xfrm>
          <a:prstGeom prst="rect">
            <a:avLst/>
          </a:prstGeom>
        </p:spPr>
      </p:pic>
      <p:sp>
        <p:nvSpPr>
          <p:cNvPr id="10" name="Content Placeholder 2">
            <a:extLst>
              <a:ext uri="{FF2B5EF4-FFF2-40B4-BE49-F238E27FC236}">
                <a16:creationId xmlns:a16="http://schemas.microsoft.com/office/drawing/2014/main" id="{071D6247-4B04-4EC1-8154-8591222A6988}"/>
              </a:ext>
            </a:extLst>
          </p:cNvPr>
          <p:cNvSpPr txBox="1">
            <a:spLocks/>
          </p:cNvSpPr>
          <p:nvPr/>
        </p:nvSpPr>
        <p:spPr>
          <a:xfrm>
            <a:off x="318206" y="8714297"/>
            <a:ext cx="6715199" cy="3767670"/>
          </a:xfrm>
          <a:prstGeom prst="rect">
            <a:avLst/>
          </a:prstGeom>
          <a:ln>
            <a:noFill/>
          </a:ln>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ln w="0"/>
                <a:solidFill>
                  <a:srgbClr val="CEA789"/>
                </a:solidFill>
                <a:effectLst>
                  <a:outerShdw blurRad="38100" dist="19050" dir="2700000" algn="tl" rotWithShape="0">
                    <a:schemeClr val="dk1">
                      <a:alpha val="40000"/>
                    </a:schemeClr>
                  </a:outerShdw>
                </a:effectLst>
              </a:rPr>
              <a:t>In the 1970s, </a:t>
            </a:r>
            <a:r>
              <a:rPr lang="en-US" dirty="0" err="1">
                <a:ln w="0"/>
                <a:solidFill>
                  <a:srgbClr val="CEA789"/>
                </a:solidFill>
                <a:effectLst>
                  <a:outerShdw blurRad="38100" dist="19050" dir="2700000" algn="tl" rotWithShape="0">
                    <a:schemeClr val="dk1">
                      <a:alpha val="40000"/>
                    </a:schemeClr>
                  </a:outerShdw>
                </a:effectLst>
              </a:rPr>
              <a:t>Vint</a:t>
            </a:r>
            <a:r>
              <a:rPr lang="en-US" dirty="0">
                <a:ln w="0"/>
                <a:solidFill>
                  <a:srgbClr val="CEA789"/>
                </a:solidFill>
                <a:effectLst>
                  <a:outerShdw blurRad="38100" dist="19050" dir="2700000" algn="tl" rotWithShape="0">
                    <a:schemeClr val="dk1">
                      <a:alpha val="40000"/>
                    </a:schemeClr>
                  </a:outerShdw>
                </a:effectLst>
              </a:rPr>
              <a:t> Cerf and Bob Kahn developed the TCP/IP protocol, enabling reliable data transmission across different networks. This standard became the foundation of the Internet's architecture.</a:t>
            </a:r>
          </a:p>
        </p:txBody>
      </p:sp>
      <p:pic>
        <p:nvPicPr>
          <p:cNvPr id="11" name="Picture 10">
            <a:extLst>
              <a:ext uri="{FF2B5EF4-FFF2-40B4-BE49-F238E27FC236}">
                <a16:creationId xmlns:a16="http://schemas.microsoft.com/office/drawing/2014/main" id="{4813D3C5-3B6C-4F8B-B5FB-6306E86C4821}"/>
              </a:ext>
            </a:extLst>
          </p:cNvPr>
          <p:cNvPicPr>
            <a:picLocks noChangeAspect="1"/>
          </p:cNvPicPr>
          <p:nvPr/>
        </p:nvPicPr>
        <p:blipFill>
          <a:blip r:embed="rId5"/>
          <a:stretch>
            <a:fillRect/>
          </a:stretch>
        </p:blipFill>
        <p:spPr>
          <a:xfrm>
            <a:off x="3042300" y="11639081"/>
            <a:ext cx="3991105" cy="2063486"/>
          </a:xfrm>
          <a:prstGeom prst="rect">
            <a:avLst/>
          </a:prstGeom>
        </p:spPr>
      </p:pic>
      <p:pic>
        <p:nvPicPr>
          <p:cNvPr id="7" name="Picture 6">
            <a:extLst>
              <a:ext uri="{FF2B5EF4-FFF2-40B4-BE49-F238E27FC236}">
                <a16:creationId xmlns:a16="http://schemas.microsoft.com/office/drawing/2014/main" id="{B2BE9DDB-EA73-433F-B46E-D0421FAB2294}"/>
              </a:ext>
            </a:extLst>
          </p:cNvPr>
          <p:cNvPicPr>
            <a:picLocks noChangeAspect="1"/>
          </p:cNvPicPr>
          <p:nvPr/>
        </p:nvPicPr>
        <p:blipFill>
          <a:blip r:embed="rId6"/>
          <a:stretch>
            <a:fillRect/>
          </a:stretch>
        </p:blipFill>
        <p:spPr>
          <a:xfrm>
            <a:off x="6717503" y="7043805"/>
            <a:ext cx="2339543" cy="2339543"/>
          </a:xfrm>
          <a:prstGeom prst="rect">
            <a:avLst/>
          </a:prstGeom>
        </p:spPr>
      </p:pic>
      <p:pic>
        <p:nvPicPr>
          <p:cNvPr id="15" name="Picture 14">
            <a:extLst>
              <a:ext uri="{FF2B5EF4-FFF2-40B4-BE49-F238E27FC236}">
                <a16:creationId xmlns:a16="http://schemas.microsoft.com/office/drawing/2014/main" id="{ADDB64F4-13EA-4961-B3BE-62E50C03B09D}"/>
              </a:ext>
            </a:extLst>
          </p:cNvPr>
          <p:cNvPicPr>
            <a:picLocks noChangeAspect="1"/>
          </p:cNvPicPr>
          <p:nvPr/>
        </p:nvPicPr>
        <p:blipFill>
          <a:blip r:embed="rId7"/>
          <a:stretch>
            <a:fillRect/>
          </a:stretch>
        </p:blipFill>
        <p:spPr>
          <a:xfrm>
            <a:off x="-2989446" y="4138026"/>
            <a:ext cx="2827041" cy="2377284"/>
          </a:xfrm>
          <a:prstGeom prst="rect">
            <a:avLst/>
          </a:prstGeom>
        </p:spPr>
      </p:pic>
    </p:spTree>
    <p:extLst>
      <p:ext uri="{BB962C8B-B14F-4D97-AF65-F5344CB8AC3E}">
        <p14:creationId xmlns:p14="http://schemas.microsoft.com/office/powerpoint/2010/main" val="25170585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8.33333E-7 7.40741E-7 L 8.33333E-7 0.00023 " pathEditMode="relative" rAng="0" ptsTypes="AA">
                                      <p:cBhvr>
                                        <p:cTn id="6" dur="300" fill="hold"/>
                                        <p:tgtEl>
                                          <p:spTgt spid="5"/>
                                        </p:tgtEl>
                                        <p:attrNameLst>
                                          <p:attrName>ppt_x</p:attrName>
                                          <p:attrName>ppt_y</p:attrName>
                                        </p:attrNameLst>
                                      </p:cBhvr>
                                      <p:rCtr x="0" y="0"/>
                                    </p:animMotion>
                                  </p:childTnLst>
                                </p:cTn>
                              </p:par>
                            </p:childTnLst>
                          </p:cTn>
                        </p:par>
                        <p:par>
                          <p:cTn id="7" fill="hold">
                            <p:stCondLst>
                              <p:cond delay="300"/>
                            </p:stCondLst>
                            <p:childTnLst>
                              <p:par>
                                <p:cTn id="8" presetID="6" presetClass="entr" presetSubtype="32"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circle(out)">
                                      <p:cBhvr>
                                        <p:cTn id="10" dur="1100"/>
                                        <p:tgtEl>
                                          <p:spTgt spid="9"/>
                                        </p:tgtEl>
                                      </p:cBhvr>
                                    </p:animEffect>
                                  </p:childTnLst>
                                </p:cTn>
                              </p:par>
                              <p:par>
                                <p:cTn id="11" presetID="6" presetClass="entr" presetSubtype="32"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circle(out)">
                                      <p:cBhvr>
                                        <p:cTn id="13" dur="1100"/>
                                        <p:tgtEl>
                                          <p:spTgt spid="11"/>
                                        </p:tgtEl>
                                      </p:cBhvr>
                                    </p:animEffect>
                                  </p:childTnLst>
                                </p:cTn>
                              </p:par>
                              <p:par>
                                <p:cTn id="14" presetID="26" presetClass="emph" presetSubtype="0" fill="hold" grpId="0" nodeType="withEffect">
                                  <p:stCondLst>
                                    <p:cond delay="0"/>
                                  </p:stCondLst>
                                  <p:childTnLst>
                                    <p:animEffect transition="out" filter="fade">
                                      <p:cBhvr>
                                        <p:cTn id="15" dur="1800" tmFilter="0, 0; .2, .5; .8, .5; 1, 0"/>
                                        <p:tgtEl>
                                          <p:spTgt spid="2"/>
                                        </p:tgtEl>
                                      </p:cBhvr>
                                    </p:animEffect>
                                    <p:animScale>
                                      <p:cBhvr>
                                        <p:cTn id="16" dur="900" autoRev="1" fill="hold"/>
                                        <p:tgtEl>
                                          <p:spTgt spid="2"/>
                                        </p:tgtEl>
                                      </p:cBhvr>
                                      <p:by x="105000" y="105000"/>
                                    </p:animScale>
                                  </p:childTnLst>
                                </p:cTn>
                              </p:par>
                            </p:childTnLst>
                          </p:cTn>
                        </p:par>
                        <p:par>
                          <p:cTn id="17" fill="hold">
                            <p:stCondLst>
                              <p:cond delay="2100"/>
                            </p:stCondLst>
                            <p:childTnLst>
                              <p:par>
                                <p:cTn id="18" presetID="22" presetClass="entr" presetSubtype="8" fill="hold" grpId="0" nodeType="afterEffect">
                                  <p:stCondLst>
                                    <p:cond delay="0"/>
                                  </p:stCondLst>
                                  <p:iterate type="lt">
                                    <p:tmPct val="10000"/>
                                  </p:iterate>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5520" y="533400"/>
            <a:ext cx="722034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2010s: Mobile Internet</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3"/>
          <a:stretch>
            <a:fillRect/>
          </a:stretch>
        </p:blipFill>
        <p:spPr>
          <a:xfrm>
            <a:off x="657432" y="2912038"/>
            <a:ext cx="6715199" cy="2199624"/>
          </a:xfrm>
          <a:prstGeom prst="rect">
            <a:avLst/>
          </a:prstGeom>
        </p:spPr>
      </p:pic>
      <p:sp>
        <p:nvSpPr>
          <p:cNvPr id="3" name="Content Placeholder 2"/>
          <p:cNvSpPr>
            <a:spLocks noGrp="1"/>
          </p:cNvSpPr>
          <p:nvPr>
            <p:ph idx="1"/>
          </p:nvPr>
        </p:nvSpPr>
        <p:spPr>
          <a:xfrm>
            <a:off x="657432" y="2069152"/>
            <a:ext cx="6715199" cy="3767670"/>
          </a:xfrm>
          <a:ln>
            <a:noFill/>
          </a:ln>
        </p:spPr>
        <p:txBody>
          <a:bodyPr/>
          <a:lstStyle/>
          <a:p>
            <a:r>
              <a:rPr lang="en-US" dirty="0">
                <a:ln w="0"/>
                <a:solidFill>
                  <a:srgbClr val="CEA789"/>
                </a:solidFill>
                <a:effectLst>
                  <a:outerShdw blurRad="38100" dist="19050" dir="2700000" algn="tl" rotWithShape="0">
                    <a:schemeClr val="dk1">
                      <a:alpha val="40000"/>
                    </a:schemeClr>
                  </a:outerShdw>
                </a:effectLst>
              </a:rPr>
              <a:t>With the proliferation of smartphones, the Internet became mobile. Apps and mobile websites changed how people communicate, shop, and access information on the go.</a:t>
            </a:r>
            <a:endParaRPr dirty="0">
              <a:ln w="0"/>
              <a:solidFill>
                <a:srgbClr val="CEA789"/>
              </a:solidFill>
              <a:effectLst>
                <a:outerShdw blurRad="38100" dist="19050" dir="2700000" algn="tl" rotWithShape="0">
                  <a:schemeClr val="dk1">
                    <a:alpha val="40000"/>
                  </a:schemeClr>
                </a:outerShdw>
              </a:effectLst>
            </a:endParaRPr>
          </a:p>
        </p:txBody>
      </p:sp>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4"/>
          <a:stretch>
            <a:fillRect/>
          </a:stretch>
        </p:blipFill>
        <p:spPr>
          <a:xfrm>
            <a:off x="9315361" y="4396527"/>
            <a:ext cx="1554615" cy="2461473"/>
          </a:xfrm>
          <a:prstGeom prst="rect">
            <a:avLst/>
          </a:prstGeom>
        </p:spPr>
      </p:pic>
      <p:pic>
        <p:nvPicPr>
          <p:cNvPr id="5" name="Picture 4">
            <a:extLst>
              <a:ext uri="{FF2B5EF4-FFF2-40B4-BE49-F238E27FC236}">
                <a16:creationId xmlns:a16="http://schemas.microsoft.com/office/drawing/2014/main" id="{D901B810-917B-4045-9B45-3A3A4525E0C8}"/>
              </a:ext>
            </a:extLst>
          </p:cNvPr>
          <p:cNvPicPr>
            <a:picLocks noChangeAspect="1"/>
          </p:cNvPicPr>
          <p:nvPr/>
        </p:nvPicPr>
        <p:blipFill>
          <a:blip r:embed="rId5"/>
          <a:stretch>
            <a:fillRect/>
          </a:stretch>
        </p:blipFill>
        <p:spPr>
          <a:xfrm>
            <a:off x="7372631" y="4462380"/>
            <a:ext cx="1630821" cy="2270957"/>
          </a:xfrm>
          <a:prstGeom prst="rect">
            <a:avLst/>
          </a:prstGeom>
        </p:spPr>
      </p:pic>
      <p:pic>
        <p:nvPicPr>
          <p:cNvPr id="9" name="Picture 8">
            <a:extLst>
              <a:ext uri="{FF2B5EF4-FFF2-40B4-BE49-F238E27FC236}">
                <a16:creationId xmlns:a16="http://schemas.microsoft.com/office/drawing/2014/main" id="{5DDC8B88-6D35-4A72-AA59-6D322AD408F6}"/>
              </a:ext>
            </a:extLst>
          </p:cNvPr>
          <p:cNvPicPr>
            <a:picLocks noChangeAspect="1"/>
          </p:cNvPicPr>
          <p:nvPr/>
        </p:nvPicPr>
        <p:blipFill>
          <a:blip r:embed="rId3"/>
          <a:stretch>
            <a:fillRect/>
          </a:stretch>
        </p:blipFill>
        <p:spPr>
          <a:xfrm flipH="1">
            <a:off x="318207" y="9588131"/>
            <a:ext cx="6715199" cy="2199624"/>
          </a:xfrm>
          <a:prstGeom prst="rect">
            <a:avLst/>
          </a:prstGeom>
        </p:spPr>
      </p:pic>
      <p:sp>
        <p:nvSpPr>
          <p:cNvPr id="10" name="Content Placeholder 2">
            <a:extLst>
              <a:ext uri="{FF2B5EF4-FFF2-40B4-BE49-F238E27FC236}">
                <a16:creationId xmlns:a16="http://schemas.microsoft.com/office/drawing/2014/main" id="{071D6247-4B04-4EC1-8154-8591222A6988}"/>
              </a:ext>
            </a:extLst>
          </p:cNvPr>
          <p:cNvSpPr txBox="1">
            <a:spLocks/>
          </p:cNvSpPr>
          <p:nvPr/>
        </p:nvSpPr>
        <p:spPr>
          <a:xfrm>
            <a:off x="318206" y="8714297"/>
            <a:ext cx="6715199" cy="3767670"/>
          </a:xfrm>
          <a:prstGeom prst="rect">
            <a:avLst/>
          </a:prstGeom>
          <a:ln>
            <a:noFill/>
          </a:ln>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ln w="0"/>
                <a:solidFill>
                  <a:srgbClr val="CEA789"/>
                </a:solidFill>
                <a:effectLst>
                  <a:outerShdw blurRad="38100" dist="19050" dir="2700000" algn="tl" rotWithShape="0">
                    <a:schemeClr val="dk1">
                      <a:alpha val="40000"/>
                    </a:schemeClr>
                  </a:outerShdw>
                </a:effectLst>
              </a:rPr>
              <a:t>In the 1970s, </a:t>
            </a:r>
            <a:r>
              <a:rPr lang="en-US" dirty="0" err="1">
                <a:ln w="0"/>
                <a:solidFill>
                  <a:srgbClr val="CEA789"/>
                </a:solidFill>
                <a:effectLst>
                  <a:outerShdw blurRad="38100" dist="19050" dir="2700000" algn="tl" rotWithShape="0">
                    <a:schemeClr val="dk1">
                      <a:alpha val="40000"/>
                    </a:schemeClr>
                  </a:outerShdw>
                </a:effectLst>
              </a:rPr>
              <a:t>Vint</a:t>
            </a:r>
            <a:r>
              <a:rPr lang="en-US" dirty="0">
                <a:ln w="0"/>
                <a:solidFill>
                  <a:srgbClr val="CEA789"/>
                </a:solidFill>
                <a:effectLst>
                  <a:outerShdw blurRad="38100" dist="19050" dir="2700000" algn="tl" rotWithShape="0">
                    <a:schemeClr val="dk1">
                      <a:alpha val="40000"/>
                    </a:schemeClr>
                  </a:outerShdw>
                </a:effectLst>
              </a:rPr>
              <a:t> Cerf and Bob Kahn developed the TCP/IP protocol, enabling reliable data transmission across different networks. This standard became the foundation of the Internet's architecture.</a:t>
            </a:r>
          </a:p>
        </p:txBody>
      </p:sp>
      <p:pic>
        <p:nvPicPr>
          <p:cNvPr id="11" name="Picture 10">
            <a:extLst>
              <a:ext uri="{FF2B5EF4-FFF2-40B4-BE49-F238E27FC236}">
                <a16:creationId xmlns:a16="http://schemas.microsoft.com/office/drawing/2014/main" id="{4813D3C5-3B6C-4F8B-B5FB-6306E86C4821}"/>
              </a:ext>
            </a:extLst>
          </p:cNvPr>
          <p:cNvPicPr>
            <a:picLocks noChangeAspect="1"/>
          </p:cNvPicPr>
          <p:nvPr/>
        </p:nvPicPr>
        <p:blipFill>
          <a:blip r:embed="rId6"/>
          <a:stretch>
            <a:fillRect/>
          </a:stretch>
        </p:blipFill>
        <p:spPr>
          <a:xfrm>
            <a:off x="3042300" y="11639081"/>
            <a:ext cx="3991105" cy="2063486"/>
          </a:xfrm>
          <a:prstGeom prst="rect">
            <a:avLst/>
          </a:prstGeom>
        </p:spPr>
      </p:pic>
      <p:pic>
        <p:nvPicPr>
          <p:cNvPr id="7" name="Picture 6">
            <a:extLst>
              <a:ext uri="{FF2B5EF4-FFF2-40B4-BE49-F238E27FC236}">
                <a16:creationId xmlns:a16="http://schemas.microsoft.com/office/drawing/2014/main" id="{B2BE9DDB-EA73-433F-B46E-D0421FAB2294}"/>
              </a:ext>
            </a:extLst>
          </p:cNvPr>
          <p:cNvPicPr>
            <a:picLocks noChangeAspect="1"/>
          </p:cNvPicPr>
          <p:nvPr/>
        </p:nvPicPr>
        <p:blipFill>
          <a:blip r:embed="rId7"/>
          <a:stretch>
            <a:fillRect/>
          </a:stretch>
        </p:blipFill>
        <p:spPr>
          <a:xfrm>
            <a:off x="6717503" y="7043805"/>
            <a:ext cx="2339543" cy="2339543"/>
          </a:xfrm>
          <a:prstGeom prst="rect">
            <a:avLst/>
          </a:prstGeom>
        </p:spPr>
      </p:pic>
      <p:pic>
        <p:nvPicPr>
          <p:cNvPr id="15" name="Picture 14">
            <a:extLst>
              <a:ext uri="{FF2B5EF4-FFF2-40B4-BE49-F238E27FC236}">
                <a16:creationId xmlns:a16="http://schemas.microsoft.com/office/drawing/2014/main" id="{ADDB64F4-13EA-4961-B3BE-62E50C03B09D}"/>
              </a:ext>
            </a:extLst>
          </p:cNvPr>
          <p:cNvPicPr>
            <a:picLocks noChangeAspect="1"/>
          </p:cNvPicPr>
          <p:nvPr/>
        </p:nvPicPr>
        <p:blipFill>
          <a:blip r:embed="rId8"/>
          <a:stretch>
            <a:fillRect/>
          </a:stretch>
        </p:blipFill>
        <p:spPr>
          <a:xfrm>
            <a:off x="-2989446" y="4138026"/>
            <a:ext cx="2827041" cy="2377284"/>
          </a:xfrm>
          <a:prstGeom prst="rect">
            <a:avLst/>
          </a:prstGeom>
        </p:spPr>
      </p:pic>
      <p:pic>
        <p:nvPicPr>
          <p:cNvPr id="8" name="Picture 7">
            <a:extLst>
              <a:ext uri="{FF2B5EF4-FFF2-40B4-BE49-F238E27FC236}">
                <a16:creationId xmlns:a16="http://schemas.microsoft.com/office/drawing/2014/main" id="{CF9AA69D-37DE-48FE-8846-E5FEC4D1C2A1}"/>
              </a:ext>
            </a:extLst>
          </p:cNvPr>
          <p:cNvPicPr>
            <a:picLocks noChangeAspect="1"/>
          </p:cNvPicPr>
          <p:nvPr/>
        </p:nvPicPr>
        <p:blipFill>
          <a:blip r:embed="rId9">
            <a:extLst>
              <a:ext uri="{BEBA8EAE-BF5A-486C-A8C5-ECC9F3942E4B}">
                <a14:imgProps xmlns:a14="http://schemas.microsoft.com/office/drawing/2010/main">
                  <a14:imgLayer r:embed="rId10">
                    <a14:imgEffect>
                      <a14:sharpenSoften amount="25000"/>
                    </a14:imgEffect>
                    <a14:imgEffect>
                      <a14:colorTemperature colorTemp="5900"/>
                    </a14:imgEffect>
                    <a14:imgEffect>
                      <a14:saturation sat="66000"/>
                    </a14:imgEffect>
                  </a14:imgLayer>
                </a14:imgProps>
              </a:ext>
            </a:extLst>
          </a:blip>
          <a:stretch>
            <a:fillRect/>
          </a:stretch>
        </p:blipFill>
        <p:spPr>
          <a:xfrm>
            <a:off x="2419445" y="-2798287"/>
            <a:ext cx="4359018" cy="2728196"/>
          </a:xfrm>
          <a:prstGeom prst="rect">
            <a:avLst/>
          </a:prstGeom>
        </p:spPr>
      </p:pic>
      <p:sp>
        <p:nvSpPr>
          <p:cNvPr id="14" name="Rectangle 13">
            <a:extLst>
              <a:ext uri="{FF2B5EF4-FFF2-40B4-BE49-F238E27FC236}">
                <a16:creationId xmlns:a16="http://schemas.microsoft.com/office/drawing/2014/main" id="{187419DE-8E16-42AE-81F7-22888468185B}"/>
              </a:ext>
            </a:extLst>
          </p:cNvPr>
          <p:cNvSpPr/>
          <p:nvPr/>
        </p:nvSpPr>
        <p:spPr>
          <a:xfrm>
            <a:off x="5100320" y="7152640"/>
            <a:ext cx="47752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75642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2.5E-6 -3.7037E-6 L -2.5E-6 0.00024 " pathEditMode="relative" rAng="0" ptsTypes="AA">
                                      <p:cBhvr>
                                        <p:cTn id="6" dur="300" fill="hold"/>
                                        <p:tgtEl>
                                          <p:spTgt spid="5"/>
                                        </p:tgtEl>
                                        <p:attrNameLst>
                                          <p:attrName>ppt_x</p:attrName>
                                          <p:attrName>ppt_y</p:attrName>
                                        </p:attrNameLst>
                                      </p:cBhvr>
                                      <p:rCtr x="0" y="0"/>
                                    </p:animMotion>
                                  </p:childTnLst>
                                </p:cTn>
                              </p:par>
                            </p:childTnLst>
                          </p:cTn>
                        </p:par>
                        <p:par>
                          <p:cTn id="7" fill="hold">
                            <p:stCondLst>
                              <p:cond delay="300"/>
                            </p:stCondLst>
                            <p:childTnLst>
                              <p:par>
                                <p:cTn id="8" presetID="6" presetClass="entr" presetSubtype="32"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circle(out)">
                                      <p:cBhvr>
                                        <p:cTn id="10" dur="1100"/>
                                        <p:tgtEl>
                                          <p:spTgt spid="9"/>
                                        </p:tgtEl>
                                      </p:cBhvr>
                                    </p:animEffect>
                                  </p:childTnLst>
                                </p:cTn>
                              </p:par>
                              <p:par>
                                <p:cTn id="11" presetID="6" presetClass="entr" presetSubtype="32"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circle(out)">
                                      <p:cBhvr>
                                        <p:cTn id="13" dur="1100"/>
                                        <p:tgtEl>
                                          <p:spTgt spid="11"/>
                                        </p:tgtEl>
                                      </p:cBhvr>
                                    </p:animEffect>
                                  </p:childTnLst>
                                  <p:subTnLst>
                                    <p:audio>
                                      <p:cMediaNode>
                                        <p:cTn display="0" masterRel="sameClick">
                                          <p:stCondLst>
                                            <p:cond evt="begin" delay="0">
                                              <p:tn val="11"/>
                                            </p:cond>
                                          </p:stCondLst>
                                          <p:endCondLst>
                                            <p:cond evt="onStopAudio" delay="0">
                                              <p:tgtEl>
                                                <p:sldTgt/>
                                              </p:tgtEl>
                                            </p:cond>
                                          </p:endCondLst>
                                        </p:cTn>
                                        <p:tgtEl>
                                          <p:sndTgt r:embed="rId2" name="klaviatura-kompyutera-30453.wav"/>
                                        </p:tgtEl>
                                      </p:cMediaNode>
                                    </p:audio>
                                  </p:subTnLst>
                                </p:cTn>
                              </p:par>
                            </p:childTnLst>
                          </p:cTn>
                        </p:par>
                        <p:par>
                          <p:cTn id="14" fill="hold">
                            <p:stCondLst>
                              <p:cond delay="1400"/>
                            </p:stCondLst>
                            <p:childTnLst>
                              <p:par>
                                <p:cTn id="15" presetID="10" presetClass="entr" presetSubtype="0" fill="hold" grpId="0" nodeType="afterEffect">
                                  <p:stCondLst>
                                    <p:cond delay="0"/>
                                  </p:stCondLst>
                                  <p:iterate type="lt">
                                    <p:tmPct val="10000"/>
                                  </p:iterate>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par>
                                <p:cTn id="18" presetID="26" presetClass="emph" presetSubtype="0" fill="hold" grpId="0" nodeType="withEffect">
                                  <p:stCondLst>
                                    <p:cond delay="0"/>
                                  </p:stCondLst>
                                  <p:childTnLst>
                                    <p:animEffect transition="out" filter="fade">
                                      <p:cBhvr>
                                        <p:cTn id="19" dur="1800" tmFilter="0, 0; .2, .5; .8, .5; 1, 0"/>
                                        <p:tgtEl>
                                          <p:spTgt spid="2"/>
                                        </p:tgtEl>
                                      </p:cBhvr>
                                    </p:animEffect>
                                    <p:animScale>
                                      <p:cBhvr>
                                        <p:cTn id="20" dur="900" autoRev="1" fill="hold"/>
                                        <p:tgtEl>
                                          <p:spTgt spid="2"/>
                                        </p:tgtEl>
                                      </p:cBhvr>
                                      <p:by x="105000" y="105000"/>
                                    </p:animScale>
                                  </p:childTnLst>
                                </p:cTn>
                              </p:par>
                            </p:childTnLst>
                          </p:cTn>
                        </p:par>
                        <p:par>
                          <p:cTn id="21" fill="hold">
                            <p:stCondLst>
                              <p:cond delay="8850"/>
                            </p:stCondLst>
                            <p:childTnLst>
                              <p:par>
                                <p:cTn id="22" presetID="22" presetClass="entr" presetSubtype="4"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wipe(down)">
                                      <p:cBhvr>
                                        <p:cTn id="24" dur="500"/>
                                        <p:tgtEl>
                                          <p:spTgt spid="14"/>
                                        </p:tgtEl>
                                      </p:cBhvr>
                                    </p:animEffect>
                                  </p:childTnLst>
                                  <p:subTnLst>
                                    <p:cmd type="evt" cmd="onstopaudio">
                                      <p:cBhvr>
                                        <p:cTn display="0" masterRel="sameClick">
                                          <p:stCondLst>
                                            <p:cond evt="begin" delay="0">
                                              <p:tn val="22"/>
                                            </p:cond>
                                          </p:stCondLst>
                                        </p:cTn>
                                        <p:tgtEl>
                                          <p:sldTgt/>
                                        </p:tgtEl>
                                      </p:cBhvr>
                                    </p:cmd>
                                  </p:subTnLst>
                                </p:cTn>
                              </p:par>
                            </p:childTnLst>
                          </p:cTn>
                        </p:par>
                        <p:par>
                          <p:cTn id="25" fill="hold">
                            <p:stCondLst>
                              <p:cond delay="9350"/>
                            </p:stCondLst>
                            <p:childTnLst>
                              <p:par>
                                <p:cTn id="26" presetID="22" presetClass="entr" presetSubtype="8" fill="hold" grpId="0" nodeType="afterEffect">
                                  <p:stCondLst>
                                    <p:cond delay="0"/>
                                  </p:stCondLst>
                                  <p:iterate type="lt">
                                    <p:tmPct val="412"/>
                                  </p:iterate>
                                  <p:childTnLst>
                                    <p:set>
                                      <p:cBhvr>
                                        <p:cTn id="27" dur="1" fill="hold">
                                          <p:stCondLst>
                                            <p:cond delay="0"/>
                                          </p:stCondLst>
                                        </p:cTn>
                                        <p:tgtEl>
                                          <p:spTgt spid="10"/>
                                        </p:tgtEl>
                                        <p:attrNameLst>
                                          <p:attrName>style.visibility</p:attrName>
                                        </p:attrNameLst>
                                      </p:cBhvr>
                                      <p:to>
                                        <p:strVal val="visible"/>
                                      </p:to>
                                    </p:set>
                                    <p:animEffect transition="in" filter="wipe(left)">
                                      <p:cBhvr>
                                        <p:cTn id="28" dur="500"/>
                                        <p:tgtEl>
                                          <p:spTgt spid="10"/>
                                        </p:tgtEl>
                                      </p:cBhvr>
                                    </p:animEffect>
                                  </p:childTnLst>
                                  <p:subTnLst>
                                    <p:cmd type="evt" cmd="onstopaudio">
                                      <p:cBhvr>
                                        <p:cTn display="0" masterRel="sameClick">
                                          <p:stCondLst>
                                            <p:cond evt="begin" delay="0">
                                              <p:tn val="26"/>
                                            </p:cond>
                                          </p:stCondLst>
                                        </p:cTn>
                                        <p:tgtEl>
                                          <p:sldTgt/>
                                        </p:tgtEl>
                                      </p:cBhvr>
                                    </p:cmd>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10" grpId="0"/>
      <p:bldP spid="1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8488" y="3146954"/>
            <a:ext cx="7220347" cy="1524000"/>
          </a:xfrm>
        </p:spPr>
        <p:txBody>
          <a:bodyPr>
            <a:noAutofit/>
          </a:bodyPr>
          <a:lstStyle/>
          <a:p>
            <a:r>
              <a:rPr lang="en-US" sz="9600" cap="none" dirty="0">
                <a:ln w="0"/>
                <a:effectLst>
                  <a:glow rad="228600">
                    <a:schemeClr val="accent1">
                      <a:satMod val="175000"/>
                      <a:alpha val="40000"/>
                    </a:schemeClr>
                  </a:glow>
                  <a:outerShdw blurRad="38100" dist="19050" dir="2700000" algn="tl" rotWithShape="0">
                    <a:schemeClr val="dk1">
                      <a:alpha val="40000"/>
                    </a:schemeClr>
                  </a:outerShdw>
                </a:effectLst>
              </a:rPr>
              <a:t>The end</a:t>
            </a:r>
            <a:endParaRPr sz="9600"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2"/>
          <a:stretch>
            <a:fillRect/>
          </a:stretch>
        </p:blipFill>
        <p:spPr>
          <a:xfrm>
            <a:off x="140548" y="7265755"/>
            <a:ext cx="6715199" cy="2199624"/>
          </a:xfrm>
          <a:prstGeom prst="rect">
            <a:avLst/>
          </a:prstGeom>
        </p:spPr>
      </p:pic>
      <p:sp>
        <p:nvSpPr>
          <p:cNvPr id="3" name="Content Placeholder 2"/>
          <p:cNvSpPr>
            <a:spLocks noGrp="1"/>
          </p:cNvSpPr>
          <p:nvPr>
            <p:ph idx="1"/>
          </p:nvPr>
        </p:nvSpPr>
        <p:spPr>
          <a:xfrm>
            <a:off x="140548" y="6422869"/>
            <a:ext cx="6715199" cy="3767670"/>
          </a:xfrm>
          <a:ln>
            <a:noFill/>
          </a:ln>
        </p:spPr>
        <p:txBody>
          <a:bodyPr/>
          <a:lstStyle/>
          <a:p>
            <a:r>
              <a:rPr lang="en-US" dirty="0">
                <a:ln w="0"/>
                <a:solidFill>
                  <a:srgbClr val="CEA789"/>
                </a:solidFill>
                <a:effectLst>
                  <a:outerShdw blurRad="38100" dist="19050" dir="2700000" algn="tl" rotWithShape="0">
                    <a:schemeClr val="dk1">
                      <a:alpha val="40000"/>
                    </a:schemeClr>
                  </a:outerShdw>
                </a:effectLst>
              </a:rPr>
              <a:t>With the proliferation of smartphones, the Internet became mobile. Apps and mobile websites changed how people communicate, shop, and access information on the go.</a:t>
            </a:r>
            <a:endParaRPr dirty="0">
              <a:ln w="0"/>
              <a:solidFill>
                <a:srgbClr val="CEA789"/>
              </a:solidFill>
              <a:effectLst>
                <a:outerShdw blurRad="38100" dist="19050" dir="2700000" algn="tl" rotWithShape="0">
                  <a:schemeClr val="dk1">
                    <a:alpha val="40000"/>
                  </a:schemeClr>
                </a:outerShdw>
              </a:effectLst>
            </a:endParaRPr>
          </a:p>
        </p:txBody>
      </p:sp>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3"/>
          <a:stretch>
            <a:fillRect/>
          </a:stretch>
        </p:blipFill>
        <p:spPr>
          <a:xfrm>
            <a:off x="9315361" y="4396527"/>
            <a:ext cx="1554615" cy="2461473"/>
          </a:xfrm>
          <a:prstGeom prst="rect">
            <a:avLst/>
          </a:prstGeom>
        </p:spPr>
      </p:pic>
      <p:pic>
        <p:nvPicPr>
          <p:cNvPr id="5" name="Picture 4">
            <a:extLst>
              <a:ext uri="{FF2B5EF4-FFF2-40B4-BE49-F238E27FC236}">
                <a16:creationId xmlns:a16="http://schemas.microsoft.com/office/drawing/2014/main" id="{D901B810-917B-4045-9B45-3A3A4525E0C8}"/>
              </a:ext>
            </a:extLst>
          </p:cNvPr>
          <p:cNvPicPr>
            <a:picLocks noChangeAspect="1"/>
          </p:cNvPicPr>
          <p:nvPr/>
        </p:nvPicPr>
        <p:blipFill>
          <a:blip r:embed="rId4"/>
          <a:stretch>
            <a:fillRect/>
          </a:stretch>
        </p:blipFill>
        <p:spPr>
          <a:xfrm>
            <a:off x="9239155" y="4587043"/>
            <a:ext cx="1630821" cy="2270957"/>
          </a:xfrm>
          <a:prstGeom prst="rect">
            <a:avLst/>
          </a:prstGeom>
        </p:spPr>
      </p:pic>
      <p:pic>
        <p:nvPicPr>
          <p:cNvPr id="9" name="Picture 8">
            <a:extLst>
              <a:ext uri="{FF2B5EF4-FFF2-40B4-BE49-F238E27FC236}">
                <a16:creationId xmlns:a16="http://schemas.microsoft.com/office/drawing/2014/main" id="{5DDC8B88-6D35-4A72-AA59-6D322AD408F6}"/>
              </a:ext>
            </a:extLst>
          </p:cNvPr>
          <p:cNvPicPr>
            <a:picLocks noChangeAspect="1"/>
          </p:cNvPicPr>
          <p:nvPr/>
        </p:nvPicPr>
        <p:blipFill>
          <a:blip r:embed="rId2"/>
          <a:stretch>
            <a:fillRect/>
          </a:stretch>
        </p:blipFill>
        <p:spPr>
          <a:xfrm flipH="1">
            <a:off x="318207" y="9588131"/>
            <a:ext cx="6715199" cy="2199624"/>
          </a:xfrm>
          <a:prstGeom prst="rect">
            <a:avLst/>
          </a:prstGeom>
        </p:spPr>
      </p:pic>
      <p:sp>
        <p:nvSpPr>
          <p:cNvPr id="10" name="Content Placeholder 2">
            <a:extLst>
              <a:ext uri="{FF2B5EF4-FFF2-40B4-BE49-F238E27FC236}">
                <a16:creationId xmlns:a16="http://schemas.microsoft.com/office/drawing/2014/main" id="{071D6247-4B04-4EC1-8154-8591222A6988}"/>
              </a:ext>
            </a:extLst>
          </p:cNvPr>
          <p:cNvSpPr txBox="1">
            <a:spLocks/>
          </p:cNvSpPr>
          <p:nvPr/>
        </p:nvSpPr>
        <p:spPr>
          <a:xfrm>
            <a:off x="318206" y="8714297"/>
            <a:ext cx="6715199" cy="3767670"/>
          </a:xfrm>
          <a:prstGeom prst="rect">
            <a:avLst/>
          </a:prstGeom>
          <a:ln>
            <a:noFill/>
          </a:ln>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ln w="0"/>
                <a:solidFill>
                  <a:srgbClr val="CEA789"/>
                </a:solidFill>
                <a:effectLst>
                  <a:outerShdw blurRad="38100" dist="19050" dir="2700000" algn="tl" rotWithShape="0">
                    <a:schemeClr val="dk1">
                      <a:alpha val="40000"/>
                    </a:schemeClr>
                  </a:outerShdw>
                </a:effectLst>
              </a:rPr>
              <a:t>In the 1970s, </a:t>
            </a:r>
            <a:r>
              <a:rPr lang="en-US" dirty="0" err="1">
                <a:ln w="0"/>
                <a:solidFill>
                  <a:srgbClr val="CEA789"/>
                </a:solidFill>
                <a:effectLst>
                  <a:outerShdw blurRad="38100" dist="19050" dir="2700000" algn="tl" rotWithShape="0">
                    <a:schemeClr val="dk1">
                      <a:alpha val="40000"/>
                    </a:schemeClr>
                  </a:outerShdw>
                </a:effectLst>
              </a:rPr>
              <a:t>Vint</a:t>
            </a:r>
            <a:r>
              <a:rPr lang="en-US" dirty="0">
                <a:ln w="0"/>
                <a:solidFill>
                  <a:srgbClr val="CEA789"/>
                </a:solidFill>
                <a:effectLst>
                  <a:outerShdw blurRad="38100" dist="19050" dir="2700000" algn="tl" rotWithShape="0">
                    <a:schemeClr val="dk1">
                      <a:alpha val="40000"/>
                    </a:schemeClr>
                  </a:outerShdw>
                </a:effectLst>
              </a:rPr>
              <a:t> Cerf and Bob Kahn developed the TCP/IP protocol, enabling reliable data transmission across different networks. This standard became the foundation of the Internet's architecture.</a:t>
            </a:r>
          </a:p>
        </p:txBody>
      </p:sp>
      <p:pic>
        <p:nvPicPr>
          <p:cNvPr id="11" name="Picture 10">
            <a:extLst>
              <a:ext uri="{FF2B5EF4-FFF2-40B4-BE49-F238E27FC236}">
                <a16:creationId xmlns:a16="http://schemas.microsoft.com/office/drawing/2014/main" id="{4813D3C5-3B6C-4F8B-B5FB-6306E86C4821}"/>
              </a:ext>
            </a:extLst>
          </p:cNvPr>
          <p:cNvPicPr>
            <a:picLocks noChangeAspect="1"/>
          </p:cNvPicPr>
          <p:nvPr/>
        </p:nvPicPr>
        <p:blipFill>
          <a:blip r:embed="rId5"/>
          <a:stretch>
            <a:fillRect/>
          </a:stretch>
        </p:blipFill>
        <p:spPr>
          <a:xfrm>
            <a:off x="3042300" y="11639081"/>
            <a:ext cx="3991105" cy="2063486"/>
          </a:xfrm>
          <a:prstGeom prst="rect">
            <a:avLst/>
          </a:prstGeom>
        </p:spPr>
      </p:pic>
      <p:pic>
        <p:nvPicPr>
          <p:cNvPr id="7" name="Picture 6">
            <a:extLst>
              <a:ext uri="{FF2B5EF4-FFF2-40B4-BE49-F238E27FC236}">
                <a16:creationId xmlns:a16="http://schemas.microsoft.com/office/drawing/2014/main" id="{B2BE9DDB-EA73-433F-B46E-D0421FAB2294}"/>
              </a:ext>
            </a:extLst>
          </p:cNvPr>
          <p:cNvPicPr>
            <a:picLocks noChangeAspect="1"/>
          </p:cNvPicPr>
          <p:nvPr/>
        </p:nvPicPr>
        <p:blipFill>
          <a:blip r:embed="rId6"/>
          <a:stretch>
            <a:fillRect/>
          </a:stretch>
        </p:blipFill>
        <p:spPr>
          <a:xfrm>
            <a:off x="6717503" y="7043805"/>
            <a:ext cx="2339543" cy="2339543"/>
          </a:xfrm>
          <a:prstGeom prst="rect">
            <a:avLst/>
          </a:prstGeom>
        </p:spPr>
      </p:pic>
      <p:pic>
        <p:nvPicPr>
          <p:cNvPr id="15" name="Picture 14">
            <a:extLst>
              <a:ext uri="{FF2B5EF4-FFF2-40B4-BE49-F238E27FC236}">
                <a16:creationId xmlns:a16="http://schemas.microsoft.com/office/drawing/2014/main" id="{ADDB64F4-13EA-4961-B3BE-62E50C03B09D}"/>
              </a:ext>
            </a:extLst>
          </p:cNvPr>
          <p:cNvPicPr>
            <a:picLocks noChangeAspect="1"/>
          </p:cNvPicPr>
          <p:nvPr/>
        </p:nvPicPr>
        <p:blipFill>
          <a:blip r:embed="rId7"/>
          <a:stretch>
            <a:fillRect/>
          </a:stretch>
        </p:blipFill>
        <p:spPr>
          <a:xfrm>
            <a:off x="-2989446" y="4138026"/>
            <a:ext cx="2827041" cy="2377284"/>
          </a:xfrm>
          <a:prstGeom prst="rect">
            <a:avLst/>
          </a:prstGeom>
        </p:spPr>
      </p:pic>
      <p:sp>
        <p:nvSpPr>
          <p:cNvPr id="13" name="Title 1">
            <a:extLst>
              <a:ext uri="{FF2B5EF4-FFF2-40B4-BE49-F238E27FC236}">
                <a16:creationId xmlns:a16="http://schemas.microsoft.com/office/drawing/2014/main" id="{3042D48E-0556-42BD-A6DD-AB10A95EB75D}"/>
              </a:ext>
            </a:extLst>
          </p:cNvPr>
          <p:cNvSpPr txBox="1">
            <a:spLocks/>
          </p:cNvSpPr>
          <p:nvPr/>
        </p:nvSpPr>
        <p:spPr>
          <a:xfrm>
            <a:off x="533400" y="4495800"/>
            <a:ext cx="6554867" cy="1524000"/>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Thank You for Your Attention!</a:t>
            </a:r>
          </a:p>
        </p:txBody>
      </p:sp>
      <p:pic>
        <p:nvPicPr>
          <p:cNvPr id="14" name="Picture 13">
            <a:extLst>
              <a:ext uri="{FF2B5EF4-FFF2-40B4-BE49-F238E27FC236}">
                <a16:creationId xmlns:a16="http://schemas.microsoft.com/office/drawing/2014/main" id="{6209D68C-737D-4D27-8731-AF5CF3D40221}"/>
              </a:ext>
            </a:extLst>
          </p:cNvPr>
          <p:cNvPicPr>
            <a:picLocks noChangeAspect="1"/>
          </p:cNvPicPr>
          <p:nvPr/>
        </p:nvPicPr>
        <p:blipFill>
          <a:blip r:embed="rId8">
            <a:extLst>
              <a:ext uri="{BEBA8EAE-BF5A-486C-A8C5-ECC9F3942E4B}">
                <a14:imgProps xmlns:a14="http://schemas.microsoft.com/office/drawing/2010/main">
                  <a14:imgLayer r:embed="rId9">
                    <a14:imgEffect>
                      <a14:sharpenSoften amount="25000"/>
                    </a14:imgEffect>
                    <a14:imgEffect>
                      <a14:colorTemperature colorTemp="7200"/>
                    </a14:imgEffect>
                    <a14:imgEffect>
                      <a14:saturation sat="200000"/>
                    </a14:imgEffect>
                  </a14:imgLayer>
                </a14:imgProps>
              </a:ext>
            </a:extLst>
          </a:blip>
          <a:stretch>
            <a:fillRect/>
          </a:stretch>
        </p:blipFill>
        <p:spPr>
          <a:xfrm>
            <a:off x="2246725" y="547004"/>
            <a:ext cx="4359018" cy="2728196"/>
          </a:xfrm>
          <a:prstGeom prst="rect">
            <a:avLst/>
          </a:prstGeom>
        </p:spPr>
      </p:pic>
      <p:sp>
        <p:nvSpPr>
          <p:cNvPr id="4" name="TextBox 3">
            <a:extLst>
              <a:ext uri="{FF2B5EF4-FFF2-40B4-BE49-F238E27FC236}">
                <a16:creationId xmlns:a16="http://schemas.microsoft.com/office/drawing/2014/main" id="{987DEDB3-E869-4702-92AE-C7C59E4FC259}"/>
              </a:ext>
            </a:extLst>
          </p:cNvPr>
          <p:cNvSpPr txBox="1"/>
          <p:nvPr/>
        </p:nvSpPr>
        <p:spPr>
          <a:xfrm>
            <a:off x="4426234" y="1698412"/>
            <a:ext cx="1995553" cy="369332"/>
          </a:xfrm>
          <a:prstGeom prst="rect">
            <a:avLst/>
          </a:prstGeom>
          <a:noFill/>
        </p:spPr>
        <p:txBody>
          <a:bodyPr wrap="square" rtlCol="0">
            <a:spAutoFit/>
          </a:bodyPr>
          <a:lstStyle/>
          <a:p>
            <a:r>
              <a:rPr lang="en-US" dirty="0"/>
              <a:t>«Memento mori»</a:t>
            </a:r>
          </a:p>
        </p:txBody>
      </p:sp>
      <p:sp>
        <p:nvSpPr>
          <p:cNvPr id="17" name="TextBox 16">
            <a:extLst>
              <a:ext uri="{FF2B5EF4-FFF2-40B4-BE49-F238E27FC236}">
                <a16:creationId xmlns:a16="http://schemas.microsoft.com/office/drawing/2014/main" id="{B7B090F3-7BC1-4F21-8AC1-A250083AD789}"/>
              </a:ext>
            </a:extLst>
          </p:cNvPr>
          <p:cNvSpPr txBox="1"/>
          <p:nvPr/>
        </p:nvSpPr>
        <p:spPr>
          <a:xfrm>
            <a:off x="4721950" y="2005830"/>
            <a:ext cx="1995553" cy="369332"/>
          </a:xfrm>
          <a:prstGeom prst="rect">
            <a:avLst/>
          </a:prstGeom>
          <a:noFill/>
        </p:spPr>
        <p:txBody>
          <a:bodyPr wrap="square" rtlCol="0">
            <a:spAutoFit/>
          </a:bodyPr>
          <a:lstStyle/>
          <a:p>
            <a:r>
              <a:rPr lang="en-US" dirty="0"/>
              <a:t>The end</a:t>
            </a:r>
          </a:p>
        </p:txBody>
      </p:sp>
    </p:spTree>
    <p:extLst>
      <p:ext uri="{BB962C8B-B14F-4D97-AF65-F5344CB8AC3E}">
        <p14:creationId xmlns:p14="http://schemas.microsoft.com/office/powerpoint/2010/main" val="20321451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par>
                                <p:cTn id="12" presetID="42" presetClass="path" presetSubtype="0" accel="50000" decel="50000" fill="hold" nodeType="withEffect">
                                  <p:stCondLst>
                                    <p:cond delay="0"/>
                                  </p:stCondLst>
                                  <p:childTnLst>
                                    <p:animMotion origin="layout" path="M 8.33333E-7 7.40741E-7 L 8.33333E-7 0.00023 " pathEditMode="relative" rAng="0" ptsTypes="AA">
                                      <p:cBhvr>
                                        <p:cTn id="13" dur="300" fill="hold"/>
                                        <p:tgtEl>
                                          <p:spTgt spid="5"/>
                                        </p:tgtEl>
                                        <p:attrNameLst>
                                          <p:attrName>ppt_x</p:attrName>
                                          <p:attrName>ppt_y</p:attrName>
                                        </p:attrNameLst>
                                      </p:cBhvr>
                                      <p:rCtr x="0" y="0"/>
                                    </p:animMotion>
                                  </p:childTnLst>
                                </p:cTn>
                              </p:par>
                            </p:childTnLst>
                          </p:cTn>
                        </p:par>
                        <p:par>
                          <p:cTn id="14" fill="hold">
                            <p:stCondLst>
                              <p:cond delay="1000"/>
                            </p:stCondLst>
                            <p:childTnLst>
                              <p:par>
                                <p:cTn id="15" presetID="6" presetClass="entr" presetSubtype="32"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circle(out)">
                                      <p:cBhvr>
                                        <p:cTn id="17" dur="1100"/>
                                        <p:tgtEl>
                                          <p:spTgt spid="9"/>
                                        </p:tgtEl>
                                      </p:cBhvr>
                                    </p:animEffect>
                                  </p:childTnLst>
                                </p:cTn>
                              </p:par>
                              <p:par>
                                <p:cTn id="18" presetID="6" presetClass="entr" presetSubtype="32"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circle(out)">
                                      <p:cBhvr>
                                        <p:cTn id="20" dur="1100"/>
                                        <p:tgtEl>
                                          <p:spTgt spid="11"/>
                                        </p:tgtEl>
                                      </p:cBhvr>
                                    </p:animEffect>
                                  </p:childTnLst>
                                </p:cTn>
                              </p:par>
                              <p:par>
                                <p:cTn id="21" presetID="26" presetClass="emph" presetSubtype="0" fill="hold" grpId="0" nodeType="withEffect">
                                  <p:stCondLst>
                                    <p:cond delay="0"/>
                                  </p:stCondLst>
                                  <p:iterate type="lt">
                                    <p:tmPct val="10000"/>
                                  </p:iterate>
                                  <p:childTnLst>
                                    <p:animEffect transition="out" filter="fade">
                                      <p:cBhvr>
                                        <p:cTn id="22" dur="1800" tmFilter="0, 0; .2, .5; .8, .5; 1, 0"/>
                                        <p:tgtEl>
                                          <p:spTgt spid="2"/>
                                        </p:tgtEl>
                                      </p:cBhvr>
                                    </p:animEffect>
                                    <p:animScale>
                                      <p:cBhvr>
                                        <p:cTn id="23" dur="900" autoRev="1" fill="hold"/>
                                        <p:tgtEl>
                                          <p:spTgt spid="2"/>
                                        </p:tgtEl>
                                      </p:cBhvr>
                                      <p:by x="105000" y="105000"/>
                                    </p:animScale>
                                  </p:childTnLst>
                                  <p:subTnLst>
                                    <p:animClr clrSpc="rgb" dir="cw">
                                      <p:cBhvr override="childStyle">
                                        <p:cTn dur="1" fill="hold" display="0" masterRel="nextClick" afterEffect="1"/>
                                        <p:tgtEl>
                                          <p:spTgt spid="2"/>
                                        </p:tgtEl>
                                        <p:attrNameLst>
                                          <p:attrName>ppt_c</p:attrName>
                                        </p:attrNameLst>
                                      </p:cBhvr>
                                      <p:to>
                                        <a:srgbClr val="000000"/>
                                      </p:to>
                                    </p:animClr>
                                  </p:subTnLst>
                                </p:cTn>
                              </p:par>
                              <p:par>
                                <p:cTn id="24" presetID="10" presetClass="entr" presetSubtype="0" fill="hold" grpId="0" nodeType="withEffect">
                                  <p:stCondLst>
                                    <p:cond delay="0"/>
                                  </p:stCondLst>
                                  <p:iterate type="lt">
                                    <p:tmPct val="10000"/>
                                  </p:iterate>
                                  <p:childTnLst>
                                    <p:set>
                                      <p:cBhvr>
                                        <p:cTn id="25" dur="1" fill="hold">
                                          <p:stCondLst>
                                            <p:cond delay="0"/>
                                          </p:stCondLst>
                                        </p:cTn>
                                        <p:tgtEl>
                                          <p:spTgt spid="13"/>
                                        </p:tgtEl>
                                        <p:attrNameLst>
                                          <p:attrName>style.visibility</p:attrName>
                                        </p:attrNameLst>
                                      </p:cBhvr>
                                      <p:to>
                                        <p:strVal val="visible"/>
                                      </p:to>
                                    </p:set>
                                    <p:animEffect transition="in" filter="fade">
                                      <p:cBhvr>
                                        <p:cTn id="26" dur="1800"/>
                                        <p:tgtEl>
                                          <p:spTgt spid="13"/>
                                        </p:tgtEl>
                                      </p:cBhvr>
                                    </p:animEffect>
                                  </p:childTnLst>
                                </p:cTn>
                              </p:par>
                            </p:childTnLst>
                          </p:cTn>
                        </p:par>
                        <p:par>
                          <p:cTn id="27" fill="hold">
                            <p:stCondLst>
                              <p:cond delay="7120"/>
                            </p:stCondLst>
                            <p:childTnLst>
                              <p:par>
                                <p:cTn id="28" presetID="22" presetClass="entr" presetSubtype="8" fill="hold" grpId="0" nodeType="afterEffect">
                                  <p:stCondLst>
                                    <p:cond delay="0"/>
                                  </p:stCondLst>
                                  <p:iterate type="lt">
                                    <p:tmPct val="10000"/>
                                  </p:iterate>
                                  <p:childTnLst>
                                    <p:set>
                                      <p:cBhvr>
                                        <p:cTn id="29" dur="1" fill="hold">
                                          <p:stCondLst>
                                            <p:cond delay="0"/>
                                          </p:stCondLst>
                                        </p:cTn>
                                        <p:tgtEl>
                                          <p:spTgt spid="10"/>
                                        </p:tgtEl>
                                        <p:attrNameLst>
                                          <p:attrName>style.visibility</p:attrName>
                                        </p:attrNameLst>
                                      </p:cBhvr>
                                      <p:to>
                                        <p:strVal val="visible"/>
                                      </p:to>
                                    </p:set>
                                    <p:animEffect transition="in" filter="wipe(left)">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3" grpId="0"/>
      <p:bldP spid="4" grpId="0"/>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itle 1">
            <a:extLst>
              <a:ext uri="{FF2B5EF4-FFF2-40B4-BE49-F238E27FC236}">
                <a16:creationId xmlns:a16="http://schemas.microsoft.com/office/drawing/2014/main" id="{100090B1-7453-4D20-A560-659F29C8C3E5}"/>
              </a:ext>
            </a:extLst>
          </p:cNvPr>
          <p:cNvSpPr>
            <a:spLocks noGrp="1"/>
          </p:cNvSpPr>
          <p:nvPr>
            <p:ph type="title"/>
          </p:nvPr>
        </p:nvSpPr>
        <p:spPr>
          <a:xfrm>
            <a:off x="228600" y="542638"/>
            <a:ext cx="9382760" cy="1174402"/>
          </a:xfrm>
        </p:spPr>
        <p:txBody>
          <a:bodyPr>
            <a:normAutofit/>
          </a:bodyPr>
          <a:lstStyle/>
          <a:p>
            <a:r>
              <a:rPr sz="2800" b="1" i="1" cap="none" dirty="0">
                <a:ln w="6600">
                  <a:solidFill>
                    <a:schemeClr val="accent2"/>
                  </a:solidFill>
                  <a:prstDash val="solid"/>
                </a:ln>
                <a:solidFill>
                  <a:srgbClr val="FFFFFF"/>
                </a:solidFill>
                <a:effectLst>
                  <a:outerShdw dist="38100" dir="2700000" algn="tl" rotWithShape="0">
                    <a:schemeClr val="accent2"/>
                  </a:outerShdw>
                </a:effectLst>
              </a:rPr>
              <a:t>History of the Internet</a:t>
            </a:r>
          </a:p>
        </p:txBody>
      </p:sp>
      <p:pic>
        <p:nvPicPr>
          <p:cNvPr id="5" name="Picture 4">
            <a:extLst>
              <a:ext uri="{FF2B5EF4-FFF2-40B4-BE49-F238E27FC236}">
                <a16:creationId xmlns:a16="http://schemas.microsoft.com/office/drawing/2014/main" id="{5A6EB9E2-3F65-4FEC-8011-9A5E9755462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
                    </a14:imgEffect>
                    <a14:imgEffect>
                      <a14:brightnessContrast bright="-20000" contrast="40000"/>
                    </a14:imgEffect>
                  </a14:imgLayer>
                </a14:imgProps>
              </a:ext>
            </a:extLst>
          </a:blip>
          <a:srcRect l="1291" t="5829" r="22503"/>
          <a:stretch>
            <a:fillRect/>
          </a:stretch>
        </p:blipFill>
        <p:spPr>
          <a:xfrm flipH="1">
            <a:off x="466214" y="109148"/>
            <a:ext cx="8211569" cy="6639704"/>
          </a:xfrm>
          <a:custGeom>
            <a:avLst/>
            <a:gdLst>
              <a:gd name="connsiteX0" fmla="*/ 7882956 w 8211569"/>
              <a:gd name="connsiteY0" fmla="*/ 4308349 h 6639704"/>
              <a:gd name="connsiteX1" fmla="*/ 7554343 w 8211569"/>
              <a:gd name="connsiteY1" fmla="*/ 4636961 h 6639704"/>
              <a:gd name="connsiteX2" fmla="*/ 7554344 w 8211569"/>
              <a:gd name="connsiteY2" fmla="*/ 6311092 h 6639704"/>
              <a:gd name="connsiteX3" fmla="*/ 7816730 w 8211569"/>
              <a:gd name="connsiteY3" fmla="*/ 6633034 h 6639704"/>
              <a:gd name="connsiteX4" fmla="*/ 7882898 w 8211569"/>
              <a:gd name="connsiteY4" fmla="*/ 6639704 h 6639704"/>
              <a:gd name="connsiteX5" fmla="*/ 7883005 w 8211569"/>
              <a:gd name="connsiteY5" fmla="*/ 6639704 h 6639704"/>
              <a:gd name="connsiteX6" fmla="*/ 7949183 w 8211569"/>
              <a:gd name="connsiteY6" fmla="*/ 6633033 h 6639704"/>
              <a:gd name="connsiteX7" fmla="*/ 8211569 w 8211569"/>
              <a:gd name="connsiteY7" fmla="*/ 6311091 h 6639704"/>
              <a:gd name="connsiteX8" fmla="*/ 8211569 w 8211569"/>
              <a:gd name="connsiteY8" fmla="*/ 4636961 h 6639704"/>
              <a:gd name="connsiteX9" fmla="*/ 7882956 w 8211569"/>
              <a:gd name="connsiteY9" fmla="*/ 4308349 h 6639704"/>
              <a:gd name="connsiteX10" fmla="*/ 7127523 w 8211569"/>
              <a:gd name="connsiteY10" fmla="*/ 3909889 h 6639704"/>
              <a:gd name="connsiteX11" fmla="*/ 6798910 w 8211569"/>
              <a:gd name="connsiteY11" fmla="*/ 4238502 h 6639704"/>
              <a:gd name="connsiteX12" fmla="*/ 6798911 w 8211569"/>
              <a:gd name="connsiteY12" fmla="*/ 6311092 h 6639704"/>
              <a:gd name="connsiteX13" fmla="*/ 7061297 w 8211569"/>
              <a:gd name="connsiteY13" fmla="*/ 6633034 h 6639704"/>
              <a:gd name="connsiteX14" fmla="*/ 7127465 w 8211569"/>
              <a:gd name="connsiteY14" fmla="*/ 6639704 h 6639704"/>
              <a:gd name="connsiteX15" fmla="*/ 7127572 w 8211569"/>
              <a:gd name="connsiteY15" fmla="*/ 6639704 h 6639704"/>
              <a:gd name="connsiteX16" fmla="*/ 7193750 w 8211569"/>
              <a:gd name="connsiteY16" fmla="*/ 6633033 h 6639704"/>
              <a:gd name="connsiteX17" fmla="*/ 7456134 w 8211569"/>
              <a:gd name="connsiteY17" fmla="*/ 6311091 h 6639704"/>
              <a:gd name="connsiteX18" fmla="*/ 7456134 w 8211569"/>
              <a:gd name="connsiteY18" fmla="*/ 4238502 h 6639704"/>
              <a:gd name="connsiteX19" fmla="*/ 7127523 w 8211569"/>
              <a:gd name="connsiteY19" fmla="*/ 3909889 h 6639704"/>
              <a:gd name="connsiteX20" fmla="*/ 6372088 w 8211569"/>
              <a:gd name="connsiteY20" fmla="*/ 3436717 h 6639704"/>
              <a:gd name="connsiteX21" fmla="*/ 6043475 w 8211569"/>
              <a:gd name="connsiteY21" fmla="*/ 3765330 h 6639704"/>
              <a:gd name="connsiteX22" fmla="*/ 6043476 w 8211569"/>
              <a:gd name="connsiteY22" fmla="*/ 6311092 h 6639704"/>
              <a:gd name="connsiteX23" fmla="*/ 6305862 w 8211569"/>
              <a:gd name="connsiteY23" fmla="*/ 6633033 h 6639704"/>
              <a:gd name="connsiteX24" fmla="*/ 6372040 w 8211569"/>
              <a:gd name="connsiteY24" fmla="*/ 6639704 h 6639704"/>
              <a:gd name="connsiteX25" fmla="*/ 6372127 w 8211569"/>
              <a:gd name="connsiteY25" fmla="*/ 6639704 h 6639704"/>
              <a:gd name="connsiteX26" fmla="*/ 6438315 w 8211569"/>
              <a:gd name="connsiteY26" fmla="*/ 6633032 h 6639704"/>
              <a:gd name="connsiteX27" fmla="*/ 6700701 w 8211569"/>
              <a:gd name="connsiteY27" fmla="*/ 6311091 h 6639704"/>
              <a:gd name="connsiteX28" fmla="*/ 6700701 w 8211569"/>
              <a:gd name="connsiteY28" fmla="*/ 3765330 h 6639704"/>
              <a:gd name="connsiteX29" fmla="*/ 6372088 w 8211569"/>
              <a:gd name="connsiteY29" fmla="*/ 3436717 h 6639704"/>
              <a:gd name="connsiteX30" fmla="*/ 5616653 w 8211569"/>
              <a:gd name="connsiteY30" fmla="*/ 3044483 h 6639704"/>
              <a:gd name="connsiteX31" fmla="*/ 5288040 w 8211569"/>
              <a:gd name="connsiteY31" fmla="*/ 3373096 h 6639704"/>
              <a:gd name="connsiteX32" fmla="*/ 5288041 w 8211569"/>
              <a:gd name="connsiteY32" fmla="*/ 6311092 h 6639704"/>
              <a:gd name="connsiteX33" fmla="*/ 5550427 w 8211569"/>
              <a:gd name="connsiteY33" fmla="*/ 6633033 h 6639704"/>
              <a:gd name="connsiteX34" fmla="*/ 5616605 w 8211569"/>
              <a:gd name="connsiteY34" fmla="*/ 6639704 h 6639704"/>
              <a:gd name="connsiteX35" fmla="*/ 5616692 w 8211569"/>
              <a:gd name="connsiteY35" fmla="*/ 6639704 h 6639704"/>
              <a:gd name="connsiteX36" fmla="*/ 5682880 w 8211569"/>
              <a:gd name="connsiteY36" fmla="*/ 6633032 h 6639704"/>
              <a:gd name="connsiteX37" fmla="*/ 5945266 w 8211569"/>
              <a:gd name="connsiteY37" fmla="*/ 6311091 h 6639704"/>
              <a:gd name="connsiteX38" fmla="*/ 5945266 w 8211569"/>
              <a:gd name="connsiteY38" fmla="*/ 3373096 h 6639704"/>
              <a:gd name="connsiteX39" fmla="*/ 5616653 w 8211569"/>
              <a:gd name="connsiteY39" fmla="*/ 3044483 h 6639704"/>
              <a:gd name="connsiteX40" fmla="*/ 4861218 w 8211569"/>
              <a:gd name="connsiteY40" fmla="*/ 2627344 h 6639704"/>
              <a:gd name="connsiteX41" fmla="*/ 4532605 w 8211569"/>
              <a:gd name="connsiteY41" fmla="*/ 2955957 h 6639704"/>
              <a:gd name="connsiteX42" fmla="*/ 4532606 w 8211569"/>
              <a:gd name="connsiteY42" fmla="*/ 6311092 h 6639704"/>
              <a:gd name="connsiteX43" fmla="*/ 4794992 w 8211569"/>
              <a:gd name="connsiteY43" fmla="*/ 6633032 h 6639704"/>
              <a:gd name="connsiteX44" fmla="*/ 4861180 w 8211569"/>
              <a:gd name="connsiteY44" fmla="*/ 6639704 h 6639704"/>
              <a:gd name="connsiteX45" fmla="*/ 4861249 w 8211569"/>
              <a:gd name="connsiteY45" fmla="*/ 6639704 h 6639704"/>
              <a:gd name="connsiteX46" fmla="*/ 4927445 w 8211569"/>
              <a:gd name="connsiteY46" fmla="*/ 6633031 h 6639704"/>
              <a:gd name="connsiteX47" fmla="*/ 5189831 w 8211569"/>
              <a:gd name="connsiteY47" fmla="*/ 6311091 h 6639704"/>
              <a:gd name="connsiteX48" fmla="*/ 5189831 w 8211569"/>
              <a:gd name="connsiteY48" fmla="*/ 2955957 h 6639704"/>
              <a:gd name="connsiteX49" fmla="*/ 4861218 w 8211569"/>
              <a:gd name="connsiteY49" fmla="*/ 2627344 h 6639704"/>
              <a:gd name="connsiteX50" fmla="*/ 4105783 w 8211569"/>
              <a:gd name="connsiteY50" fmla="*/ 1979847 h 6639704"/>
              <a:gd name="connsiteX51" fmla="*/ 3777170 w 8211569"/>
              <a:gd name="connsiteY51" fmla="*/ 2308460 h 6639704"/>
              <a:gd name="connsiteX52" fmla="*/ 3777171 w 8211569"/>
              <a:gd name="connsiteY52" fmla="*/ 6311092 h 6639704"/>
              <a:gd name="connsiteX53" fmla="*/ 4039557 w 8211569"/>
              <a:gd name="connsiteY53" fmla="*/ 6633032 h 6639704"/>
              <a:gd name="connsiteX54" fmla="*/ 4105745 w 8211569"/>
              <a:gd name="connsiteY54" fmla="*/ 6639704 h 6639704"/>
              <a:gd name="connsiteX55" fmla="*/ 4105814 w 8211569"/>
              <a:gd name="connsiteY55" fmla="*/ 6639704 h 6639704"/>
              <a:gd name="connsiteX56" fmla="*/ 4172010 w 8211569"/>
              <a:gd name="connsiteY56" fmla="*/ 6633031 h 6639704"/>
              <a:gd name="connsiteX57" fmla="*/ 4434396 w 8211569"/>
              <a:gd name="connsiteY57" fmla="*/ 6311091 h 6639704"/>
              <a:gd name="connsiteX58" fmla="*/ 4434396 w 8211569"/>
              <a:gd name="connsiteY58" fmla="*/ 2308460 h 6639704"/>
              <a:gd name="connsiteX59" fmla="*/ 4105783 w 8211569"/>
              <a:gd name="connsiteY59" fmla="*/ 1979847 h 6639704"/>
              <a:gd name="connsiteX60" fmla="*/ 3350348 w 8211569"/>
              <a:gd name="connsiteY60" fmla="*/ 1506676 h 6639704"/>
              <a:gd name="connsiteX61" fmla="*/ 3021735 w 8211569"/>
              <a:gd name="connsiteY61" fmla="*/ 1835289 h 6639704"/>
              <a:gd name="connsiteX62" fmla="*/ 3021736 w 8211569"/>
              <a:gd name="connsiteY62" fmla="*/ 6311092 h 6639704"/>
              <a:gd name="connsiteX63" fmla="*/ 3284122 w 8211569"/>
              <a:gd name="connsiteY63" fmla="*/ 6633031 h 6639704"/>
              <a:gd name="connsiteX64" fmla="*/ 3350319 w 8211569"/>
              <a:gd name="connsiteY64" fmla="*/ 6639704 h 6639704"/>
              <a:gd name="connsiteX65" fmla="*/ 3350369 w 8211569"/>
              <a:gd name="connsiteY65" fmla="*/ 6639704 h 6639704"/>
              <a:gd name="connsiteX66" fmla="*/ 3416575 w 8211569"/>
              <a:gd name="connsiteY66" fmla="*/ 6633030 h 6639704"/>
              <a:gd name="connsiteX67" fmla="*/ 3678961 w 8211569"/>
              <a:gd name="connsiteY67" fmla="*/ 6311091 h 6639704"/>
              <a:gd name="connsiteX68" fmla="*/ 3678961 w 8211569"/>
              <a:gd name="connsiteY68" fmla="*/ 1835289 h 6639704"/>
              <a:gd name="connsiteX69" fmla="*/ 3350348 w 8211569"/>
              <a:gd name="connsiteY69" fmla="*/ 1506676 h 6639704"/>
              <a:gd name="connsiteX70" fmla="*/ 2594913 w 8211569"/>
              <a:gd name="connsiteY70" fmla="*/ 1120668 h 6639704"/>
              <a:gd name="connsiteX71" fmla="*/ 2266300 w 8211569"/>
              <a:gd name="connsiteY71" fmla="*/ 1449281 h 6639704"/>
              <a:gd name="connsiteX72" fmla="*/ 2266301 w 8211569"/>
              <a:gd name="connsiteY72" fmla="*/ 6311092 h 6639704"/>
              <a:gd name="connsiteX73" fmla="*/ 2528687 w 8211569"/>
              <a:gd name="connsiteY73" fmla="*/ 6633031 h 6639704"/>
              <a:gd name="connsiteX74" fmla="*/ 2594884 w 8211569"/>
              <a:gd name="connsiteY74" fmla="*/ 6639704 h 6639704"/>
              <a:gd name="connsiteX75" fmla="*/ 2594934 w 8211569"/>
              <a:gd name="connsiteY75" fmla="*/ 6639704 h 6639704"/>
              <a:gd name="connsiteX76" fmla="*/ 2661140 w 8211569"/>
              <a:gd name="connsiteY76" fmla="*/ 6633030 h 6639704"/>
              <a:gd name="connsiteX77" fmla="*/ 2923526 w 8211569"/>
              <a:gd name="connsiteY77" fmla="*/ 6311091 h 6639704"/>
              <a:gd name="connsiteX78" fmla="*/ 2923526 w 8211569"/>
              <a:gd name="connsiteY78" fmla="*/ 1449281 h 6639704"/>
              <a:gd name="connsiteX79" fmla="*/ 2594913 w 8211569"/>
              <a:gd name="connsiteY79" fmla="*/ 1120668 h 6639704"/>
              <a:gd name="connsiteX80" fmla="*/ 1839478 w 8211569"/>
              <a:gd name="connsiteY80" fmla="*/ 709755 h 6639704"/>
              <a:gd name="connsiteX81" fmla="*/ 1510865 w 8211569"/>
              <a:gd name="connsiteY81" fmla="*/ 1038369 h 6639704"/>
              <a:gd name="connsiteX82" fmla="*/ 1510866 w 8211569"/>
              <a:gd name="connsiteY82" fmla="*/ 6311092 h 6639704"/>
              <a:gd name="connsiteX83" fmla="*/ 1773252 w 8211569"/>
              <a:gd name="connsiteY83" fmla="*/ 6633030 h 6639704"/>
              <a:gd name="connsiteX84" fmla="*/ 1839459 w 8211569"/>
              <a:gd name="connsiteY84" fmla="*/ 6639704 h 6639704"/>
              <a:gd name="connsiteX85" fmla="*/ 1839488 w 8211569"/>
              <a:gd name="connsiteY85" fmla="*/ 6639704 h 6639704"/>
              <a:gd name="connsiteX86" fmla="*/ 1905705 w 8211569"/>
              <a:gd name="connsiteY86" fmla="*/ 6633029 h 6639704"/>
              <a:gd name="connsiteX87" fmla="*/ 2168091 w 8211569"/>
              <a:gd name="connsiteY87" fmla="*/ 6311091 h 6639704"/>
              <a:gd name="connsiteX88" fmla="*/ 2168091 w 8211569"/>
              <a:gd name="connsiteY88" fmla="*/ 1038369 h 6639704"/>
              <a:gd name="connsiteX89" fmla="*/ 1839478 w 8211569"/>
              <a:gd name="connsiteY89" fmla="*/ 709755 h 6639704"/>
              <a:gd name="connsiteX90" fmla="*/ 1084043 w 8211569"/>
              <a:gd name="connsiteY90" fmla="*/ 348651 h 6639704"/>
              <a:gd name="connsiteX91" fmla="*/ 755430 w 8211569"/>
              <a:gd name="connsiteY91" fmla="*/ 677264 h 6639704"/>
              <a:gd name="connsiteX92" fmla="*/ 755431 w 8211569"/>
              <a:gd name="connsiteY92" fmla="*/ 6311092 h 6639704"/>
              <a:gd name="connsiteX93" fmla="*/ 1017817 w 8211569"/>
              <a:gd name="connsiteY93" fmla="*/ 6633030 h 6639704"/>
              <a:gd name="connsiteX94" fmla="*/ 1084024 w 8211569"/>
              <a:gd name="connsiteY94" fmla="*/ 6639704 h 6639704"/>
              <a:gd name="connsiteX95" fmla="*/ 1084053 w 8211569"/>
              <a:gd name="connsiteY95" fmla="*/ 6639704 h 6639704"/>
              <a:gd name="connsiteX96" fmla="*/ 1150270 w 8211569"/>
              <a:gd name="connsiteY96" fmla="*/ 6633029 h 6639704"/>
              <a:gd name="connsiteX97" fmla="*/ 1412656 w 8211569"/>
              <a:gd name="connsiteY97" fmla="*/ 6311091 h 6639704"/>
              <a:gd name="connsiteX98" fmla="*/ 1412656 w 8211569"/>
              <a:gd name="connsiteY98" fmla="*/ 677264 h 6639704"/>
              <a:gd name="connsiteX99" fmla="*/ 1084043 w 8211569"/>
              <a:gd name="connsiteY99" fmla="*/ 348651 h 6639704"/>
              <a:gd name="connsiteX100" fmla="*/ 328613 w 8211569"/>
              <a:gd name="connsiteY100" fmla="*/ 0 h 6639704"/>
              <a:gd name="connsiteX101" fmla="*/ 0 w 8211569"/>
              <a:gd name="connsiteY101" fmla="*/ 328613 h 6639704"/>
              <a:gd name="connsiteX102" fmla="*/ 1 w 8211569"/>
              <a:gd name="connsiteY102" fmla="*/ 6311092 h 6639704"/>
              <a:gd name="connsiteX103" fmla="*/ 262387 w 8211569"/>
              <a:gd name="connsiteY103" fmla="*/ 6633034 h 6639704"/>
              <a:gd name="connsiteX104" fmla="*/ 328555 w 8211569"/>
              <a:gd name="connsiteY104" fmla="*/ 6639704 h 6639704"/>
              <a:gd name="connsiteX105" fmla="*/ 328662 w 8211569"/>
              <a:gd name="connsiteY105" fmla="*/ 6639704 h 6639704"/>
              <a:gd name="connsiteX106" fmla="*/ 394840 w 8211569"/>
              <a:gd name="connsiteY106" fmla="*/ 6633033 h 6639704"/>
              <a:gd name="connsiteX107" fmla="*/ 657226 w 8211569"/>
              <a:gd name="connsiteY107" fmla="*/ 6311091 h 6639704"/>
              <a:gd name="connsiteX108" fmla="*/ 657226 w 8211569"/>
              <a:gd name="connsiteY108" fmla="*/ 328613 h 6639704"/>
              <a:gd name="connsiteX109" fmla="*/ 328613 w 8211569"/>
              <a:gd name="connsiteY109" fmla="*/ 0 h 663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8211569" h="6639704">
                <a:moveTo>
                  <a:pt x="7882956" y="4308349"/>
                </a:moveTo>
                <a:cubicBezTo>
                  <a:pt x="7701468" y="4308349"/>
                  <a:pt x="7554343" y="4455471"/>
                  <a:pt x="7554343" y="4636961"/>
                </a:cubicBezTo>
                <a:cubicBezTo>
                  <a:pt x="7554343" y="5195005"/>
                  <a:pt x="7554344" y="5753051"/>
                  <a:pt x="7554344" y="6311092"/>
                </a:cubicBezTo>
                <a:cubicBezTo>
                  <a:pt x="7554344" y="6469895"/>
                  <a:pt x="7666986" y="6602391"/>
                  <a:pt x="7816730" y="6633034"/>
                </a:cubicBezTo>
                <a:lnTo>
                  <a:pt x="7882898" y="6639704"/>
                </a:lnTo>
                <a:lnTo>
                  <a:pt x="7883005" y="6639704"/>
                </a:lnTo>
                <a:lnTo>
                  <a:pt x="7949183" y="6633033"/>
                </a:lnTo>
                <a:cubicBezTo>
                  <a:pt x="8098926" y="6602390"/>
                  <a:pt x="8211569" y="6469894"/>
                  <a:pt x="8211569" y="6311091"/>
                </a:cubicBezTo>
                <a:lnTo>
                  <a:pt x="8211569" y="4636961"/>
                </a:lnTo>
                <a:cubicBezTo>
                  <a:pt x="8211569" y="4455471"/>
                  <a:pt x="8064444" y="4308349"/>
                  <a:pt x="7882956" y="4308349"/>
                </a:cubicBezTo>
                <a:close/>
                <a:moveTo>
                  <a:pt x="7127523" y="3909889"/>
                </a:moveTo>
                <a:cubicBezTo>
                  <a:pt x="6946035" y="3909889"/>
                  <a:pt x="6798910" y="4057014"/>
                  <a:pt x="6798910" y="4238502"/>
                </a:cubicBezTo>
                <a:cubicBezTo>
                  <a:pt x="6798910" y="4929366"/>
                  <a:pt x="6798911" y="5620231"/>
                  <a:pt x="6798911" y="6311092"/>
                </a:cubicBezTo>
                <a:cubicBezTo>
                  <a:pt x="6798911" y="6469895"/>
                  <a:pt x="6911554" y="6602391"/>
                  <a:pt x="7061297" y="6633034"/>
                </a:cubicBezTo>
                <a:lnTo>
                  <a:pt x="7127465" y="6639704"/>
                </a:lnTo>
                <a:lnTo>
                  <a:pt x="7127572" y="6639704"/>
                </a:lnTo>
                <a:lnTo>
                  <a:pt x="7193750" y="6633033"/>
                </a:lnTo>
                <a:cubicBezTo>
                  <a:pt x="7343493" y="6602390"/>
                  <a:pt x="7456134" y="6469894"/>
                  <a:pt x="7456134" y="6311091"/>
                </a:cubicBezTo>
                <a:lnTo>
                  <a:pt x="7456134" y="4238502"/>
                </a:lnTo>
                <a:cubicBezTo>
                  <a:pt x="7456134" y="4057014"/>
                  <a:pt x="7309011" y="3909889"/>
                  <a:pt x="7127523" y="3909889"/>
                </a:cubicBezTo>
                <a:close/>
                <a:moveTo>
                  <a:pt x="6372088" y="3436717"/>
                </a:moveTo>
                <a:cubicBezTo>
                  <a:pt x="6190600" y="3436717"/>
                  <a:pt x="6043475" y="3583842"/>
                  <a:pt x="6043475" y="3765330"/>
                </a:cubicBezTo>
                <a:cubicBezTo>
                  <a:pt x="6043475" y="4613919"/>
                  <a:pt x="6043476" y="5462507"/>
                  <a:pt x="6043476" y="6311092"/>
                </a:cubicBezTo>
                <a:cubicBezTo>
                  <a:pt x="6043476" y="6469894"/>
                  <a:pt x="6156119" y="6602390"/>
                  <a:pt x="6305862" y="6633033"/>
                </a:cubicBezTo>
                <a:lnTo>
                  <a:pt x="6372040" y="6639704"/>
                </a:lnTo>
                <a:lnTo>
                  <a:pt x="6372127" y="6639704"/>
                </a:lnTo>
                <a:lnTo>
                  <a:pt x="6438315" y="6633032"/>
                </a:lnTo>
                <a:cubicBezTo>
                  <a:pt x="6588058" y="6602389"/>
                  <a:pt x="6700701" y="6469894"/>
                  <a:pt x="6700701" y="6311091"/>
                </a:cubicBezTo>
                <a:lnTo>
                  <a:pt x="6700701" y="3765330"/>
                </a:lnTo>
                <a:cubicBezTo>
                  <a:pt x="6700701" y="3583842"/>
                  <a:pt x="6553576" y="3436717"/>
                  <a:pt x="6372088" y="3436717"/>
                </a:cubicBezTo>
                <a:close/>
                <a:moveTo>
                  <a:pt x="5616653" y="3044483"/>
                </a:moveTo>
                <a:cubicBezTo>
                  <a:pt x="5435165" y="3044483"/>
                  <a:pt x="5288040" y="3191608"/>
                  <a:pt x="5288040" y="3373096"/>
                </a:cubicBezTo>
                <a:cubicBezTo>
                  <a:pt x="5288040" y="4352428"/>
                  <a:pt x="5288041" y="5331760"/>
                  <a:pt x="5288041" y="6311092"/>
                </a:cubicBezTo>
                <a:cubicBezTo>
                  <a:pt x="5288041" y="6469894"/>
                  <a:pt x="5400684" y="6602390"/>
                  <a:pt x="5550427" y="6633033"/>
                </a:cubicBezTo>
                <a:lnTo>
                  <a:pt x="5616605" y="6639704"/>
                </a:lnTo>
                <a:lnTo>
                  <a:pt x="5616692" y="6639704"/>
                </a:lnTo>
                <a:lnTo>
                  <a:pt x="5682880" y="6633032"/>
                </a:lnTo>
                <a:cubicBezTo>
                  <a:pt x="5832623" y="6602389"/>
                  <a:pt x="5945266" y="6469894"/>
                  <a:pt x="5945266" y="6311091"/>
                </a:cubicBezTo>
                <a:lnTo>
                  <a:pt x="5945266" y="3373096"/>
                </a:lnTo>
                <a:cubicBezTo>
                  <a:pt x="5945266" y="3191608"/>
                  <a:pt x="5798141" y="3044483"/>
                  <a:pt x="5616653" y="3044483"/>
                </a:cubicBezTo>
                <a:close/>
                <a:moveTo>
                  <a:pt x="4861218" y="2627344"/>
                </a:moveTo>
                <a:cubicBezTo>
                  <a:pt x="4679730" y="2627344"/>
                  <a:pt x="4532605" y="2774469"/>
                  <a:pt x="4532605" y="2955957"/>
                </a:cubicBezTo>
                <a:cubicBezTo>
                  <a:pt x="4532605" y="4074336"/>
                  <a:pt x="4532606" y="5192715"/>
                  <a:pt x="4532606" y="6311092"/>
                </a:cubicBezTo>
                <a:cubicBezTo>
                  <a:pt x="4532606" y="6469894"/>
                  <a:pt x="4645249" y="6602389"/>
                  <a:pt x="4794992" y="6633032"/>
                </a:cubicBezTo>
                <a:lnTo>
                  <a:pt x="4861180" y="6639704"/>
                </a:lnTo>
                <a:lnTo>
                  <a:pt x="4861249" y="6639704"/>
                </a:lnTo>
                <a:lnTo>
                  <a:pt x="4927445" y="6633031"/>
                </a:lnTo>
                <a:cubicBezTo>
                  <a:pt x="5077188" y="6602389"/>
                  <a:pt x="5189831" y="6469894"/>
                  <a:pt x="5189831" y="6311091"/>
                </a:cubicBezTo>
                <a:lnTo>
                  <a:pt x="5189831" y="2955957"/>
                </a:lnTo>
                <a:cubicBezTo>
                  <a:pt x="5189831" y="2774469"/>
                  <a:pt x="5042706" y="2627344"/>
                  <a:pt x="4861218" y="2627344"/>
                </a:cubicBezTo>
                <a:close/>
                <a:moveTo>
                  <a:pt x="4105783" y="1979847"/>
                </a:moveTo>
                <a:cubicBezTo>
                  <a:pt x="3924295" y="1979847"/>
                  <a:pt x="3777170" y="2126972"/>
                  <a:pt x="3777170" y="2308460"/>
                </a:cubicBezTo>
                <a:cubicBezTo>
                  <a:pt x="3777170" y="3642671"/>
                  <a:pt x="3777171" y="4976882"/>
                  <a:pt x="3777171" y="6311092"/>
                </a:cubicBezTo>
                <a:cubicBezTo>
                  <a:pt x="3777171" y="6469894"/>
                  <a:pt x="3889814" y="6602389"/>
                  <a:pt x="4039557" y="6633032"/>
                </a:cubicBezTo>
                <a:lnTo>
                  <a:pt x="4105745" y="6639704"/>
                </a:lnTo>
                <a:lnTo>
                  <a:pt x="4105814" y="6639704"/>
                </a:lnTo>
                <a:lnTo>
                  <a:pt x="4172010" y="6633031"/>
                </a:lnTo>
                <a:cubicBezTo>
                  <a:pt x="4321754" y="6602389"/>
                  <a:pt x="4434396" y="6469894"/>
                  <a:pt x="4434396" y="6311091"/>
                </a:cubicBezTo>
                <a:lnTo>
                  <a:pt x="4434396" y="2308460"/>
                </a:lnTo>
                <a:cubicBezTo>
                  <a:pt x="4434396" y="2126972"/>
                  <a:pt x="4287271" y="1979847"/>
                  <a:pt x="4105783" y="1979847"/>
                </a:cubicBezTo>
                <a:close/>
                <a:moveTo>
                  <a:pt x="3350348" y="1506676"/>
                </a:moveTo>
                <a:cubicBezTo>
                  <a:pt x="3168860" y="1506676"/>
                  <a:pt x="3021735" y="1653801"/>
                  <a:pt x="3021735" y="1835289"/>
                </a:cubicBezTo>
                <a:cubicBezTo>
                  <a:pt x="3021735" y="3327224"/>
                  <a:pt x="3021736" y="4819159"/>
                  <a:pt x="3021736" y="6311092"/>
                </a:cubicBezTo>
                <a:cubicBezTo>
                  <a:pt x="3021736" y="6469894"/>
                  <a:pt x="3134379" y="6602389"/>
                  <a:pt x="3284122" y="6633031"/>
                </a:cubicBezTo>
                <a:lnTo>
                  <a:pt x="3350319" y="6639704"/>
                </a:lnTo>
                <a:lnTo>
                  <a:pt x="3350369" y="6639704"/>
                </a:lnTo>
                <a:lnTo>
                  <a:pt x="3416575" y="6633030"/>
                </a:lnTo>
                <a:cubicBezTo>
                  <a:pt x="3566319" y="6602388"/>
                  <a:pt x="3678961" y="6469894"/>
                  <a:pt x="3678961" y="6311091"/>
                </a:cubicBezTo>
                <a:lnTo>
                  <a:pt x="3678961" y="1835289"/>
                </a:lnTo>
                <a:cubicBezTo>
                  <a:pt x="3678961" y="1653801"/>
                  <a:pt x="3531836" y="1506676"/>
                  <a:pt x="3350348" y="1506676"/>
                </a:cubicBezTo>
                <a:close/>
                <a:moveTo>
                  <a:pt x="2594913" y="1120668"/>
                </a:moveTo>
                <a:cubicBezTo>
                  <a:pt x="2413425" y="1120668"/>
                  <a:pt x="2266300" y="1267793"/>
                  <a:pt x="2266300" y="1449281"/>
                </a:cubicBezTo>
                <a:cubicBezTo>
                  <a:pt x="2266300" y="3069885"/>
                  <a:pt x="2266301" y="4690490"/>
                  <a:pt x="2266301" y="6311092"/>
                </a:cubicBezTo>
                <a:cubicBezTo>
                  <a:pt x="2266301" y="6469894"/>
                  <a:pt x="2378944" y="6602389"/>
                  <a:pt x="2528687" y="6633031"/>
                </a:cubicBezTo>
                <a:lnTo>
                  <a:pt x="2594884" y="6639704"/>
                </a:lnTo>
                <a:lnTo>
                  <a:pt x="2594934" y="6639704"/>
                </a:lnTo>
                <a:lnTo>
                  <a:pt x="2661140" y="6633030"/>
                </a:lnTo>
                <a:cubicBezTo>
                  <a:pt x="2810884" y="6602388"/>
                  <a:pt x="2923526" y="6469894"/>
                  <a:pt x="2923526" y="6311091"/>
                </a:cubicBezTo>
                <a:lnTo>
                  <a:pt x="2923526" y="1449281"/>
                </a:lnTo>
                <a:cubicBezTo>
                  <a:pt x="2923526" y="1267793"/>
                  <a:pt x="2776401" y="1120668"/>
                  <a:pt x="2594913" y="1120668"/>
                </a:cubicBezTo>
                <a:close/>
                <a:moveTo>
                  <a:pt x="1839478" y="709755"/>
                </a:moveTo>
                <a:cubicBezTo>
                  <a:pt x="1657990" y="709755"/>
                  <a:pt x="1510865" y="856880"/>
                  <a:pt x="1510865" y="1038369"/>
                </a:cubicBezTo>
                <a:cubicBezTo>
                  <a:pt x="1510865" y="2795944"/>
                  <a:pt x="1510866" y="4553518"/>
                  <a:pt x="1510866" y="6311092"/>
                </a:cubicBezTo>
                <a:cubicBezTo>
                  <a:pt x="1510866" y="6469894"/>
                  <a:pt x="1623509" y="6602388"/>
                  <a:pt x="1773252" y="6633030"/>
                </a:cubicBezTo>
                <a:lnTo>
                  <a:pt x="1839459" y="6639704"/>
                </a:lnTo>
                <a:lnTo>
                  <a:pt x="1839488" y="6639704"/>
                </a:lnTo>
                <a:lnTo>
                  <a:pt x="1905705" y="6633029"/>
                </a:lnTo>
                <a:cubicBezTo>
                  <a:pt x="2055449" y="6602387"/>
                  <a:pt x="2168091" y="6469894"/>
                  <a:pt x="2168091" y="6311091"/>
                </a:cubicBezTo>
                <a:lnTo>
                  <a:pt x="2168091" y="1038369"/>
                </a:lnTo>
                <a:cubicBezTo>
                  <a:pt x="2168091" y="856880"/>
                  <a:pt x="2020966" y="709755"/>
                  <a:pt x="1839478" y="709755"/>
                </a:cubicBezTo>
                <a:close/>
                <a:moveTo>
                  <a:pt x="1084043" y="348651"/>
                </a:moveTo>
                <a:cubicBezTo>
                  <a:pt x="902555" y="348651"/>
                  <a:pt x="755430" y="495776"/>
                  <a:pt x="755430" y="677264"/>
                </a:cubicBezTo>
                <a:cubicBezTo>
                  <a:pt x="755430" y="2555207"/>
                  <a:pt x="755431" y="4433150"/>
                  <a:pt x="755431" y="6311092"/>
                </a:cubicBezTo>
                <a:cubicBezTo>
                  <a:pt x="755431" y="6469894"/>
                  <a:pt x="868074" y="6602388"/>
                  <a:pt x="1017817" y="6633030"/>
                </a:cubicBezTo>
                <a:lnTo>
                  <a:pt x="1084024" y="6639704"/>
                </a:lnTo>
                <a:lnTo>
                  <a:pt x="1084053" y="6639704"/>
                </a:lnTo>
                <a:lnTo>
                  <a:pt x="1150270" y="6633029"/>
                </a:lnTo>
                <a:cubicBezTo>
                  <a:pt x="1300014" y="6602387"/>
                  <a:pt x="1412656" y="6469894"/>
                  <a:pt x="1412656" y="6311091"/>
                </a:cubicBezTo>
                <a:lnTo>
                  <a:pt x="1412656" y="677264"/>
                </a:lnTo>
                <a:cubicBezTo>
                  <a:pt x="1412656" y="495776"/>
                  <a:pt x="1265531" y="348651"/>
                  <a:pt x="1084043" y="348651"/>
                </a:cubicBezTo>
                <a:close/>
                <a:moveTo>
                  <a:pt x="328613" y="0"/>
                </a:moveTo>
                <a:cubicBezTo>
                  <a:pt x="147125" y="0"/>
                  <a:pt x="0" y="147125"/>
                  <a:pt x="0" y="328613"/>
                </a:cubicBezTo>
                <a:cubicBezTo>
                  <a:pt x="0" y="2322773"/>
                  <a:pt x="1" y="4316935"/>
                  <a:pt x="1" y="6311092"/>
                </a:cubicBezTo>
                <a:cubicBezTo>
                  <a:pt x="1" y="6469895"/>
                  <a:pt x="112644" y="6602391"/>
                  <a:pt x="262387" y="6633034"/>
                </a:cubicBezTo>
                <a:lnTo>
                  <a:pt x="328555" y="6639704"/>
                </a:lnTo>
                <a:lnTo>
                  <a:pt x="328662" y="6639704"/>
                </a:lnTo>
                <a:lnTo>
                  <a:pt x="394840" y="6633033"/>
                </a:lnTo>
                <a:cubicBezTo>
                  <a:pt x="544584" y="6602390"/>
                  <a:pt x="657226" y="6469894"/>
                  <a:pt x="657226" y="6311091"/>
                </a:cubicBezTo>
                <a:lnTo>
                  <a:pt x="657226" y="328613"/>
                </a:lnTo>
                <a:cubicBezTo>
                  <a:pt x="657226" y="147125"/>
                  <a:pt x="510101" y="0"/>
                  <a:pt x="328613" y="0"/>
                </a:cubicBezTo>
                <a:close/>
              </a:path>
            </a:pathLst>
          </a:custGeom>
        </p:spPr>
      </p:pic>
      <p:sp>
        <p:nvSpPr>
          <p:cNvPr id="7" name="Title 1">
            <a:extLst>
              <a:ext uri="{FF2B5EF4-FFF2-40B4-BE49-F238E27FC236}">
                <a16:creationId xmlns:a16="http://schemas.microsoft.com/office/drawing/2014/main" id="{81CECE4F-1BF5-4E0D-9B3C-A3FB053E460F}"/>
              </a:ext>
            </a:extLst>
          </p:cNvPr>
          <p:cNvSpPr txBox="1">
            <a:spLocks/>
          </p:cNvSpPr>
          <p:nvPr/>
        </p:nvSpPr>
        <p:spPr>
          <a:xfrm>
            <a:off x="466214" y="751840"/>
            <a:ext cx="6554867" cy="1524000"/>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cap="none" dirty="0">
                <a:ln w="0"/>
                <a:effectLst>
                  <a:outerShdw blurRad="38100" dist="19050" dir="2700000" algn="tl" rotWithShape="0">
                    <a:schemeClr val="dk1">
                      <a:alpha val="40000"/>
                    </a:schemeClr>
                  </a:outerShdw>
                </a:effectLst>
              </a:rPr>
              <a:t>B</a:t>
            </a:r>
            <a:r>
              <a:rPr lang="en-US" sz="2000" cap="none" dirty="0">
                <a:ln w="0"/>
                <a:effectLst>
                  <a:outerShdw blurRad="38100" dist="19050" dir="2700000" algn="tl" rotWithShape="0">
                    <a:schemeClr val="dk1">
                      <a:alpha val="40000"/>
                    </a:schemeClr>
                  </a:outerShdw>
                </a:effectLst>
              </a:rPr>
              <a:t>y Vlad </a:t>
            </a:r>
            <a:r>
              <a:rPr lang="en-US" sz="2000" cap="none" dirty="0" err="1">
                <a:ln w="0"/>
                <a:effectLst>
                  <a:outerShdw blurRad="38100" dist="19050" dir="2700000" algn="tl" rotWithShape="0">
                    <a:schemeClr val="dk1">
                      <a:alpha val="40000"/>
                    </a:schemeClr>
                  </a:outerShdw>
                </a:effectLst>
              </a:rPr>
              <a:t>buikevich</a:t>
            </a:r>
            <a:endParaRPr lang="en-US" sz="2000" cap="none"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2527646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0" y="533400"/>
            <a:ext cx="6554867" cy="1524000"/>
          </a:xfrm>
        </p:spPr>
        <p:txBody>
          <a:bodyPr>
            <a:normAutofit/>
          </a:bodyPr>
          <a:lstStyle/>
          <a:p>
            <a:r>
              <a:rPr sz="4800" cap="none" dirty="0">
                <a:ln w="0"/>
                <a:effectLst>
                  <a:glow rad="228600">
                    <a:schemeClr val="accent1">
                      <a:satMod val="175000"/>
                      <a:alpha val="40000"/>
                    </a:schemeClr>
                  </a:glow>
                  <a:outerShdw blurRad="38100" dist="19050" dir="2700000" algn="tl" rotWithShape="0">
                    <a:schemeClr val="dk1">
                      <a:alpha val="40000"/>
                    </a:schemeClr>
                  </a:outerShdw>
                </a:effectLst>
              </a:rPr>
              <a:t>History of the Internet</a:t>
            </a:r>
          </a:p>
        </p:txBody>
      </p:sp>
      <p:pic>
        <p:nvPicPr>
          <p:cNvPr id="7" name="Picture 6">
            <a:extLst>
              <a:ext uri="{FF2B5EF4-FFF2-40B4-BE49-F238E27FC236}">
                <a16:creationId xmlns:a16="http://schemas.microsoft.com/office/drawing/2014/main" id="{AF271BEF-C75B-4475-8E4A-76923A5909F4}"/>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colorTemperature colorTemp="8800"/>
                    </a14:imgEffect>
                    <a14:imgEffect>
                      <a14:saturation sat="66000"/>
                    </a14:imgEffect>
                  </a14:imgLayer>
                </a14:imgProps>
              </a:ext>
            </a:extLst>
          </a:blip>
          <a:stretch>
            <a:fillRect/>
          </a:stretch>
        </p:blipFill>
        <p:spPr>
          <a:xfrm flipH="1">
            <a:off x="6804573" y="6961954"/>
            <a:ext cx="1996613" cy="2141406"/>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0" y="533400"/>
            <a:ext cx="6554867" cy="1524000"/>
          </a:xfrm>
        </p:spPr>
        <p:txBody>
          <a:bodyPr/>
          <a:lstStyle/>
          <a:p>
            <a:r>
              <a:rPr cap="none" dirty="0">
                <a:ln w="0"/>
                <a:effectLst>
                  <a:glow rad="228600">
                    <a:schemeClr val="accent1">
                      <a:satMod val="175000"/>
                      <a:alpha val="40000"/>
                    </a:schemeClr>
                  </a:glow>
                  <a:outerShdw blurRad="38100" dist="19050" dir="2700000" algn="tl" rotWithShape="0">
                    <a:schemeClr val="dk1">
                      <a:alpha val="40000"/>
                    </a:schemeClr>
                  </a:outerShdw>
                </a:effectLst>
              </a:rPr>
              <a:t>History of the Internet</a:t>
            </a: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3"/>
          <a:stretch>
            <a:fillRect/>
          </a:stretch>
        </p:blipFill>
        <p:spPr>
          <a:xfrm>
            <a:off x="243442" y="2033355"/>
            <a:ext cx="6715199" cy="2199624"/>
          </a:xfrm>
          <a:prstGeom prst="rect">
            <a:avLst/>
          </a:prstGeom>
        </p:spPr>
      </p:pic>
      <p:sp>
        <p:nvSpPr>
          <p:cNvPr id="3" name="Content Placeholder 2"/>
          <p:cNvSpPr>
            <a:spLocks noGrp="1"/>
          </p:cNvSpPr>
          <p:nvPr>
            <p:ph idx="1"/>
          </p:nvPr>
        </p:nvSpPr>
        <p:spPr>
          <a:xfrm>
            <a:off x="243442" y="1190469"/>
            <a:ext cx="6715199" cy="3767670"/>
          </a:xfrm>
          <a:ln>
            <a:noFill/>
          </a:ln>
        </p:spPr>
        <p:txBody>
          <a:bodyPr/>
          <a:lstStyle/>
          <a:p>
            <a:r>
              <a:rPr dirty="0">
                <a:ln w="0"/>
                <a:solidFill>
                  <a:srgbClr val="CEA789"/>
                </a:solidFill>
                <a:effectLst>
                  <a:outerShdw blurRad="38100" dist="19050" dir="2700000" algn="tl" rotWithShape="0">
                    <a:schemeClr val="dk1">
                      <a:alpha val="40000"/>
                    </a:schemeClr>
                  </a:outerShdw>
                </a:effectLst>
              </a:rPr>
              <a:t>The Internet has revolutionized communication, information sharing, and daily life. It began as a military project and grew into a global network connecting billions of people.</a:t>
            </a:r>
          </a:p>
        </p:txBody>
      </p:sp>
      <p:pic>
        <p:nvPicPr>
          <p:cNvPr id="7" name="Picture 6">
            <a:extLst>
              <a:ext uri="{FF2B5EF4-FFF2-40B4-BE49-F238E27FC236}">
                <a16:creationId xmlns:a16="http://schemas.microsoft.com/office/drawing/2014/main" id="{AF271BEF-C75B-4475-8E4A-76923A5909F4}"/>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38000"/>
                    </a14:imgEffect>
                    <a14:imgEffect>
                      <a14:colorTemperature colorTemp="8800"/>
                    </a14:imgEffect>
                    <a14:imgEffect>
                      <a14:brightnessContrast bright="-15000" contrast="43000"/>
                    </a14:imgEffect>
                  </a14:imgLayer>
                </a14:imgProps>
              </a:ext>
            </a:extLst>
          </a:blip>
          <a:stretch>
            <a:fillRect/>
          </a:stretch>
        </p:blipFill>
        <p:spPr>
          <a:xfrm flipH="1">
            <a:off x="6958641" y="4544505"/>
            <a:ext cx="1996613" cy="2141406"/>
          </a:xfrm>
          <a:prstGeom prst="rect">
            <a:avLst/>
          </a:prstGeom>
        </p:spPr>
      </p:pic>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6"/>
          <a:stretch>
            <a:fillRect/>
          </a:stretch>
        </p:blipFill>
        <p:spPr>
          <a:xfrm>
            <a:off x="6855747" y="6903721"/>
            <a:ext cx="1554615" cy="2461473"/>
          </a:xfrm>
          <a:prstGeom prst="rect">
            <a:avLst/>
          </a:prstGeom>
        </p:spPr>
      </p:pic>
    </p:spTree>
    <p:extLst>
      <p:ext uri="{BB962C8B-B14F-4D97-AF65-F5344CB8AC3E}">
        <p14:creationId xmlns:p14="http://schemas.microsoft.com/office/powerpoint/2010/main" val="30093561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1400" tmFilter="0, 0; .2, .5; .8, .5; 1, 0"/>
                                        <p:tgtEl>
                                          <p:spTgt spid="2"/>
                                        </p:tgtEl>
                                      </p:cBhvr>
                                    </p:animEffect>
                                    <p:animScale>
                                      <p:cBhvr>
                                        <p:cTn id="7" dur="700" autoRev="1" fill="hold"/>
                                        <p:tgtEl>
                                          <p:spTgt spid="2"/>
                                        </p:tgtEl>
                                      </p:cBhvr>
                                      <p:by x="105000" y="105000"/>
                                    </p:animScale>
                                  </p:childTnLst>
                                  <p:subTnLst>
                                    <p:audio>
                                      <p:cMediaNode>
                                        <p:cTn display="0" masterRel="sameClick">
                                          <p:stCondLst>
                                            <p:cond evt="begin" delay="0">
                                              <p:tn val="5"/>
                                            </p:cond>
                                          </p:stCondLst>
                                          <p:endCondLst>
                                            <p:cond evt="onStopAudio" delay="0">
                                              <p:tgtEl>
                                                <p:sldTgt/>
                                              </p:tgtEl>
                                            </p:cond>
                                          </p:endCondLst>
                                        </p:cTn>
                                        <p:tgtEl>
                                          <p:sndTgt r:embed="rId2" name="klaviatura-kompyutera-30453.wav"/>
                                        </p:tgtEl>
                                      </p:cMediaNode>
                                    </p:audio>
                                  </p:subTnLst>
                                </p:cTn>
                              </p:par>
                              <p:par>
                                <p:cTn id="8" presetID="10" presetClass="entr" presetSubtype="0" fill="hold" nodeType="withEffect">
                                  <p:stCondLst>
                                    <p:cond delay="40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400"/>
                                        <p:tgtEl>
                                          <p:spTgt spid="22"/>
                                        </p:tgtEl>
                                      </p:cBhvr>
                                    </p:animEffect>
                                  </p:childTnLst>
                                </p:cTn>
                              </p:par>
                            </p:childTnLst>
                          </p:cTn>
                        </p:par>
                        <p:par>
                          <p:cTn id="11" fill="hold">
                            <p:stCondLst>
                              <p:cond delay="1400"/>
                            </p:stCondLst>
                            <p:childTnLst>
                              <p:par>
                                <p:cTn id="12" presetID="22" presetClass="entr" presetSubtype="8" fill="hold" nodeType="afterEffect">
                                  <p:stCondLst>
                                    <p:cond delay="0"/>
                                  </p:stCondLst>
                                  <p:iterate type="lt">
                                    <p:tmPct val="10000"/>
                                  </p:iterate>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left)">
                                      <p:cBhvr>
                                        <p:cTn id="14" dur="500"/>
                                        <p:tgtEl>
                                          <p:spTgt spid="3">
                                            <p:txEl>
                                              <p:pRg st="0" end="0"/>
                                            </p:txEl>
                                          </p:spTgt>
                                        </p:tgtEl>
                                      </p:cBhvr>
                                    </p:animEffect>
                                  </p:childTnLst>
                                </p:cTn>
                              </p:par>
                            </p:childTnLst>
                          </p:cTn>
                        </p:par>
                        <p:par>
                          <p:cTn id="15" fill="hold">
                            <p:stCondLst>
                              <p:cond delay="9400"/>
                            </p:stCondLst>
                            <p:childTnLst>
                              <p:par>
                                <p:cTn id="16" presetID="42" presetClass="path" presetSubtype="0" accel="50000" decel="50000" fill="hold" nodeType="afterEffect">
                                  <p:stCondLst>
                                    <p:cond delay="300"/>
                                  </p:stCondLst>
                                  <p:childTnLst>
                                    <p:animMotion origin="layout" path="M 0.01302 0.44213 L -2.22222E-6 -1.11111E-6 " pathEditMode="relative" rAng="0" ptsTypes="AA">
                                      <p:cBhvr>
                                        <p:cTn id="17" dur="800" fill="hold"/>
                                        <p:tgtEl>
                                          <p:spTgt spid="6"/>
                                        </p:tgtEl>
                                        <p:attrNameLst>
                                          <p:attrName>ppt_x</p:attrName>
                                          <p:attrName>ppt_y</p:attrName>
                                        </p:attrNameLst>
                                      </p:cBhvr>
                                      <p:rCtr x="-660" y="-22106"/>
                                    </p:animMotion>
                                  </p:childTnLst>
                                  <p:subTnLst>
                                    <p:cmd type="evt" cmd="onstopaudio">
                                      <p:cBhvr>
                                        <p:cTn display="0" masterRel="sameClick">
                                          <p:stCondLst>
                                            <p:cond evt="begin" delay="0">
                                              <p:tn val="16"/>
                                            </p:cond>
                                          </p:stCondLst>
                                        </p:cTn>
                                        <p:tgtEl>
                                          <p:sldTgt/>
                                        </p:tgtEl>
                                      </p:cBhvr>
                                    </p:cmd>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0" y="533400"/>
            <a:ext cx="655486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Origins of Ideas</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2"/>
          <a:stretch>
            <a:fillRect/>
          </a:stretch>
        </p:blipFill>
        <p:spPr>
          <a:xfrm>
            <a:off x="140548" y="7265755"/>
            <a:ext cx="6715199" cy="2199624"/>
          </a:xfrm>
          <a:prstGeom prst="rect">
            <a:avLst/>
          </a:prstGeom>
        </p:spPr>
      </p:pic>
      <p:sp>
        <p:nvSpPr>
          <p:cNvPr id="3" name="Content Placeholder 2"/>
          <p:cNvSpPr>
            <a:spLocks noGrp="1"/>
          </p:cNvSpPr>
          <p:nvPr>
            <p:ph idx="1"/>
          </p:nvPr>
        </p:nvSpPr>
        <p:spPr>
          <a:xfrm>
            <a:off x="140548" y="6422869"/>
            <a:ext cx="6715199" cy="3767670"/>
          </a:xfrm>
          <a:ln>
            <a:noFill/>
          </a:ln>
        </p:spPr>
        <p:txBody>
          <a:bodyPr/>
          <a:lstStyle/>
          <a:p>
            <a:r>
              <a:rPr dirty="0">
                <a:ln w="0"/>
                <a:solidFill>
                  <a:srgbClr val="CEA789"/>
                </a:solidFill>
                <a:effectLst>
                  <a:outerShdw blurRad="38100" dist="19050" dir="2700000" algn="tl" rotWithShape="0">
                    <a:schemeClr val="dk1">
                      <a:alpha val="40000"/>
                    </a:schemeClr>
                  </a:outerShdw>
                </a:effectLst>
              </a:rPr>
              <a:t>The Internet has revolutionized communication, information sharing, and daily life. It began as a military project and grew into a global network connecting billions of people.</a:t>
            </a:r>
          </a:p>
        </p:txBody>
      </p:sp>
      <p:pic>
        <p:nvPicPr>
          <p:cNvPr id="7" name="Picture 6">
            <a:extLst>
              <a:ext uri="{FF2B5EF4-FFF2-40B4-BE49-F238E27FC236}">
                <a16:creationId xmlns:a16="http://schemas.microsoft.com/office/drawing/2014/main" id="{AF271BEF-C75B-4475-8E4A-76923A5909F4}"/>
              </a:ext>
            </a:extLst>
          </p:cNvPr>
          <p:cNvPicPr>
            <a:picLocks noChangeAspect="1"/>
          </p:cNvPicPr>
          <p:nvPr/>
        </p:nvPicPr>
        <p:blipFill>
          <a:blip r:embed="rId3"/>
          <a:stretch>
            <a:fillRect/>
          </a:stretch>
        </p:blipFill>
        <p:spPr>
          <a:xfrm flipH="1">
            <a:off x="10344547" y="4544505"/>
            <a:ext cx="1996613" cy="2141406"/>
          </a:xfrm>
          <a:prstGeom prst="rect">
            <a:avLst/>
          </a:prstGeom>
        </p:spPr>
      </p:pic>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4"/>
          <a:stretch>
            <a:fillRect/>
          </a:stretch>
        </p:blipFill>
        <p:spPr>
          <a:xfrm>
            <a:off x="6855747" y="6903721"/>
            <a:ext cx="1554615" cy="2461473"/>
          </a:xfrm>
          <a:prstGeom prst="rect">
            <a:avLst/>
          </a:prstGeom>
        </p:spPr>
      </p:pic>
    </p:spTree>
    <p:extLst>
      <p:ext uri="{BB962C8B-B14F-4D97-AF65-F5344CB8AC3E}">
        <p14:creationId xmlns:p14="http://schemas.microsoft.com/office/powerpoint/2010/main" val="34224908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8160" y="533400"/>
            <a:ext cx="641770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Origins of Ideas</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3"/>
          <a:stretch>
            <a:fillRect/>
          </a:stretch>
        </p:blipFill>
        <p:spPr>
          <a:xfrm>
            <a:off x="243442" y="2033355"/>
            <a:ext cx="6715199" cy="2199624"/>
          </a:xfrm>
          <a:prstGeom prst="rect">
            <a:avLst/>
          </a:prstGeom>
        </p:spPr>
      </p:pic>
      <p:sp>
        <p:nvSpPr>
          <p:cNvPr id="3" name="Content Placeholder 2"/>
          <p:cNvSpPr>
            <a:spLocks noGrp="1"/>
          </p:cNvSpPr>
          <p:nvPr>
            <p:ph idx="1"/>
          </p:nvPr>
        </p:nvSpPr>
        <p:spPr>
          <a:xfrm>
            <a:off x="243442" y="1190469"/>
            <a:ext cx="6715199" cy="3767670"/>
          </a:xfrm>
          <a:ln>
            <a:noFill/>
          </a:ln>
        </p:spPr>
        <p:txBody>
          <a:bodyPr/>
          <a:lstStyle/>
          <a:p>
            <a:r>
              <a:rPr lang="en-US" dirty="0">
                <a:ln w="0"/>
                <a:solidFill>
                  <a:srgbClr val="CEA789"/>
                </a:solidFill>
                <a:effectLst>
                  <a:outerShdw blurRad="38100" dist="19050" dir="2700000" algn="tl" rotWithShape="0">
                    <a:schemeClr val="dk1">
                      <a:alpha val="40000"/>
                    </a:schemeClr>
                  </a:outerShdw>
                </a:effectLst>
              </a:rPr>
              <a:t>In the 1950s, scientists began exploring computer networking concepts. In the 1960s, the U.S. Department of Defense funded ARPANET, the first network to use packet switching, laying the groundwork for the modern Internet.</a:t>
            </a:r>
          </a:p>
        </p:txBody>
      </p:sp>
      <p:pic>
        <p:nvPicPr>
          <p:cNvPr id="8" name="Picture 7">
            <a:extLst>
              <a:ext uri="{FF2B5EF4-FFF2-40B4-BE49-F238E27FC236}">
                <a16:creationId xmlns:a16="http://schemas.microsoft.com/office/drawing/2014/main" id="{E95424F0-DBB0-4184-8358-C62111E8CB19}"/>
              </a:ext>
            </a:extLst>
          </p:cNvPr>
          <p:cNvPicPr>
            <a:picLocks noChangeAspect="1"/>
          </p:cNvPicPr>
          <p:nvPr/>
        </p:nvPicPr>
        <p:blipFill>
          <a:blip r:embed="rId4"/>
          <a:stretch>
            <a:fillRect/>
          </a:stretch>
        </p:blipFill>
        <p:spPr>
          <a:xfrm>
            <a:off x="6723667" y="4089983"/>
            <a:ext cx="1554615" cy="2461473"/>
          </a:xfrm>
          <a:prstGeom prst="rect">
            <a:avLst/>
          </a:prstGeom>
        </p:spPr>
      </p:pic>
    </p:spTree>
    <p:extLst>
      <p:ext uri="{BB962C8B-B14F-4D97-AF65-F5344CB8AC3E}">
        <p14:creationId xmlns:p14="http://schemas.microsoft.com/office/powerpoint/2010/main" val="39109976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26" presetClass="emph" presetSubtype="0" fill="hold" grpId="0" nodeType="withEffect">
                                  <p:stCondLst>
                                    <p:cond delay="0"/>
                                  </p:stCondLst>
                                  <p:childTnLst>
                                    <p:animEffect transition="out" filter="fade">
                                      <p:cBhvr>
                                        <p:cTn id="11" dur="1400" tmFilter="0, 0; .2, .5; .8, .5; 1, 0"/>
                                        <p:tgtEl>
                                          <p:spTgt spid="2"/>
                                        </p:tgtEl>
                                      </p:cBhvr>
                                    </p:animEffect>
                                    <p:animScale>
                                      <p:cBhvr>
                                        <p:cTn id="12" dur="700" autoRev="1" fill="hold"/>
                                        <p:tgtEl>
                                          <p:spTgt spid="2"/>
                                        </p:tgtEl>
                                      </p:cBhvr>
                                      <p:by x="105000" y="105000"/>
                                    </p:animScale>
                                  </p:childTnLst>
                                  <p:subTnLst>
                                    <p:audio>
                                      <p:cMediaNode>
                                        <p:cTn display="0" masterRel="sameClick">
                                          <p:stCondLst>
                                            <p:cond evt="begin" delay="0">
                                              <p:tn val="10"/>
                                            </p:cond>
                                          </p:stCondLst>
                                          <p:endCondLst>
                                            <p:cond evt="onStopAudio" delay="0">
                                              <p:tgtEl>
                                                <p:sldTgt/>
                                              </p:tgtEl>
                                            </p:cond>
                                          </p:endCondLst>
                                        </p:cTn>
                                        <p:tgtEl>
                                          <p:sndTgt r:embed="rId2" name="klaviatura-kompyutera-30453.wav"/>
                                        </p:tgtEl>
                                      </p:cMediaNode>
                                    </p:audio>
                                  </p:subTnLst>
                                </p:cTn>
                              </p:par>
                              <p:par>
                                <p:cTn id="13" presetID="10" presetClass="entr" presetSubtype="0" fill="hold" nodeType="withEffect">
                                  <p:stCondLst>
                                    <p:cond delay="4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400"/>
                                        <p:tgtEl>
                                          <p:spTgt spid="22"/>
                                        </p:tgtEl>
                                      </p:cBhvr>
                                    </p:animEffect>
                                  </p:childTnLst>
                                </p:cTn>
                              </p:par>
                            </p:childTnLst>
                          </p:cTn>
                        </p:par>
                        <p:par>
                          <p:cTn id="16" fill="hold">
                            <p:stCondLst>
                              <p:cond delay="1400"/>
                            </p:stCondLst>
                            <p:childTnLst>
                              <p:par>
                                <p:cTn id="17" presetID="22" presetClass="entr" presetSubtype="8" fill="hold" nodeType="afterEffect">
                                  <p:stCondLst>
                                    <p:cond delay="0"/>
                                  </p:stCondLst>
                                  <p:iterate type="lt">
                                    <p:tmPct val="10000"/>
                                  </p:iterate>
                                  <p:childTnLst>
                                    <p:set>
                                      <p:cBhvr>
                                        <p:cTn id="18" dur="1" fill="hold">
                                          <p:stCondLst>
                                            <p:cond delay="0"/>
                                          </p:stCondLst>
                                        </p:cTn>
                                        <p:tgtEl>
                                          <p:spTgt spid="3">
                                            <p:txEl>
                                              <p:pRg st="0" end="0"/>
                                            </p:txEl>
                                          </p:spTgt>
                                        </p:tgtEl>
                                        <p:attrNameLst>
                                          <p:attrName>style.visibility</p:attrName>
                                        </p:attrNameLst>
                                      </p:cBhvr>
                                      <p:to>
                                        <p:strVal val="visible"/>
                                      </p:to>
                                    </p:set>
                                    <p:animEffect transition="in" filter="wipe(left)">
                                      <p:cBhvr>
                                        <p:cTn id="1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0" y="533400"/>
            <a:ext cx="655486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1970s: Development of TCP/IP</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2"/>
          <a:stretch>
            <a:fillRect/>
          </a:stretch>
        </p:blipFill>
        <p:spPr>
          <a:xfrm>
            <a:off x="140548" y="7265755"/>
            <a:ext cx="6715199" cy="2199624"/>
          </a:xfrm>
          <a:prstGeom prst="rect">
            <a:avLst/>
          </a:prstGeom>
        </p:spPr>
      </p:pic>
      <p:sp>
        <p:nvSpPr>
          <p:cNvPr id="3" name="Content Placeholder 2"/>
          <p:cNvSpPr>
            <a:spLocks noGrp="1"/>
          </p:cNvSpPr>
          <p:nvPr>
            <p:ph idx="1"/>
          </p:nvPr>
        </p:nvSpPr>
        <p:spPr>
          <a:xfrm>
            <a:off x="140548" y="6422869"/>
            <a:ext cx="6715199" cy="3767670"/>
          </a:xfrm>
          <a:ln>
            <a:noFill/>
          </a:ln>
        </p:spPr>
        <p:txBody>
          <a:bodyPr/>
          <a:lstStyle/>
          <a:p>
            <a:r>
              <a:rPr dirty="0">
                <a:ln w="0"/>
                <a:solidFill>
                  <a:srgbClr val="CEA789"/>
                </a:solidFill>
                <a:effectLst>
                  <a:outerShdw blurRad="38100" dist="19050" dir="2700000" algn="tl" rotWithShape="0">
                    <a:schemeClr val="dk1">
                      <a:alpha val="40000"/>
                    </a:schemeClr>
                  </a:outerShdw>
                </a:effectLst>
              </a:rPr>
              <a:t>The Internet has revolutionized communication, information sharing, and daily life. It began as a military project and grew into a global network connecting billions of people.</a:t>
            </a:r>
          </a:p>
        </p:txBody>
      </p:sp>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3"/>
          <a:stretch>
            <a:fillRect/>
          </a:stretch>
        </p:blipFill>
        <p:spPr>
          <a:xfrm>
            <a:off x="6855747" y="6903721"/>
            <a:ext cx="1554615" cy="2461473"/>
          </a:xfrm>
          <a:prstGeom prst="rect">
            <a:avLst/>
          </a:prstGeom>
        </p:spPr>
      </p:pic>
      <p:pic>
        <p:nvPicPr>
          <p:cNvPr id="5" name="Picture 4">
            <a:extLst>
              <a:ext uri="{FF2B5EF4-FFF2-40B4-BE49-F238E27FC236}">
                <a16:creationId xmlns:a16="http://schemas.microsoft.com/office/drawing/2014/main" id="{D901B810-917B-4045-9B45-3A3A4525E0C8}"/>
              </a:ext>
            </a:extLst>
          </p:cNvPr>
          <p:cNvPicPr>
            <a:picLocks noChangeAspect="1"/>
          </p:cNvPicPr>
          <p:nvPr/>
        </p:nvPicPr>
        <p:blipFill>
          <a:blip r:embed="rId4"/>
          <a:stretch>
            <a:fillRect/>
          </a:stretch>
        </p:blipFill>
        <p:spPr>
          <a:xfrm flipH="1">
            <a:off x="-2038913" y="4269638"/>
            <a:ext cx="1630821" cy="2270957"/>
          </a:xfrm>
          <a:prstGeom prst="rect">
            <a:avLst/>
          </a:prstGeom>
        </p:spPr>
      </p:pic>
      <p:pic>
        <p:nvPicPr>
          <p:cNvPr id="9" name="Picture 8">
            <a:extLst>
              <a:ext uri="{FF2B5EF4-FFF2-40B4-BE49-F238E27FC236}">
                <a16:creationId xmlns:a16="http://schemas.microsoft.com/office/drawing/2014/main" id="{5DDC8B88-6D35-4A72-AA59-6D322AD408F6}"/>
              </a:ext>
            </a:extLst>
          </p:cNvPr>
          <p:cNvPicPr>
            <a:picLocks noChangeAspect="1"/>
          </p:cNvPicPr>
          <p:nvPr/>
        </p:nvPicPr>
        <p:blipFill>
          <a:blip r:embed="rId2"/>
          <a:stretch>
            <a:fillRect/>
          </a:stretch>
        </p:blipFill>
        <p:spPr>
          <a:xfrm flipH="1">
            <a:off x="439133" y="7990915"/>
            <a:ext cx="6715199" cy="2199624"/>
          </a:xfrm>
          <a:prstGeom prst="rect">
            <a:avLst/>
          </a:prstGeom>
        </p:spPr>
      </p:pic>
      <p:sp>
        <p:nvSpPr>
          <p:cNvPr id="10" name="Content Placeholder 2">
            <a:extLst>
              <a:ext uri="{FF2B5EF4-FFF2-40B4-BE49-F238E27FC236}">
                <a16:creationId xmlns:a16="http://schemas.microsoft.com/office/drawing/2014/main" id="{071D6247-4B04-4EC1-8154-8591222A6988}"/>
              </a:ext>
            </a:extLst>
          </p:cNvPr>
          <p:cNvSpPr txBox="1">
            <a:spLocks/>
          </p:cNvSpPr>
          <p:nvPr/>
        </p:nvSpPr>
        <p:spPr>
          <a:xfrm>
            <a:off x="439132" y="7117081"/>
            <a:ext cx="6715199" cy="3767670"/>
          </a:xfrm>
          <a:prstGeom prst="rect">
            <a:avLst/>
          </a:prstGeom>
          <a:ln>
            <a:noFill/>
          </a:ln>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ln w="0"/>
                <a:solidFill>
                  <a:srgbClr val="CEA789"/>
                </a:solidFill>
                <a:effectLst>
                  <a:outerShdw blurRad="38100" dist="19050" dir="2700000" algn="tl" rotWithShape="0">
                    <a:schemeClr val="dk1">
                      <a:alpha val="40000"/>
                    </a:schemeClr>
                  </a:outerShdw>
                </a:effectLst>
              </a:rPr>
              <a:t>In the 1970s, </a:t>
            </a:r>
            <a:r>
              <a:rPr lang="en-US" dirty="0" err="1">
                <a:ln w="0"/>
                <a:solidFill>
                  <a:srgbClr val="CEA789"/>
                </a:solidFill>
                <a:effectLst>
                  <a:outerShdw blurRad="38100" dist="19050" dir="2700000" algn="tl" rotWithShape="0">
                    <a:schemeClr val="dk1">
                      <a:alpha val="40000"/>
                    </a:schemeClr>
                  </a:outerShdw>
                </a:effectLst>
              </a:rPr>
              <a:t>Vint</a:t>
            </a:r>
            <a:r>
              <a:rPr lang="en-US" dirty="0">
                <a:ln w="0"/>
                <a:solidFill>
                  <a:srgbClr val="CEA789"/>
                </a:solidFill>
                <a:effectLst>
                  <a:outerShdw blurRad="38100" dist="19050" dir="2700000" algn="tl" rotWithShape="0">
                    <a:schemeClr val="dk1">
                      <a:alpha val="40000"/>
                    </a:schemeClr>
                  </a:outerShdw>
                </a:effectLst>
              </a:rPr>
              <a:t> Cerf and Bob Kahn developed the TCP/IP protocol, enabling reliable data transmission across different networks. This standard became the foundation of the Internet's architecture.</a:t>
            </a:r>
          </a:p>
        </p:txBody>
      </p:sp>
      <p:pic>
        <p:nvPicPr>
          <p:cNvPr id="11" name="Picture 10">
            <a:extLst>
              <a:ext uri="{FF2B5EF4-FFF2-40B4-BE49-F238E27FC236}">
                <a16:creationId xmlns:a16="http://schemas.microsoft.com/office/drawing/2014/main" id="{4813D3C5-3B6C-4F8B-B5FB-6306E86C4821}"/>
              </a:ext>
            </a:extLst>
          </p:cNvPr>
          <p:cNvPicPr>
            <a:picLocks noChangeAspect="1"/>
          </p:cNvPicPr>
          <p:nvPr/>
        </p:nvPicPr>
        <p:blipFill>
          <a:blip r:embed="rId5"/>
          <a:stretch>
            <a:fillRect/>
          </a:stretch>
        </p:blipFill>
        <p:spPr>
          <a:xfrm>
            <a:off x="3244443" y="7985760"/>
            <a:ext cx="3991105" cy="2063486"/>
          </a:xfrm>
          <a:prstGeom prst="rect">
            <a:avLst/>
          </a:prstGeom>
        </p:spPr>
      </p:pic>
    </p:spTree>
    <p:extLst>
      <p:ext uri="{BB962C8B-B14F-4D97-AF65-F5344CB8AC3E}">
        <p14:creationId xmlns:p14="http://schemas.microsoft.com/office/powerpoint/2010/main" val="19518088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5520" y="533400"/>
            <a:ext cx="722034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1970s: Development of TCP/IP</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3"/>
          <a:stretch>
            <a:fillRect/>
          </a:stretch>
        </p:blipFill>
        <p:spPr>
          <a:xfrm>
            <a:off x="140548" y="7265755"/>
            <a:ext cx="6715199" cy="2199624"/>
          </a:xfrm>
          <a:prstGeom prst="rect">
            <a:avLst/>
          </a:prstGeom>
        </p:spPr>
      </p:pic>
      <p:sp>
        <p:nvSpPr>
          <p:cNvPr id="3" name="Content Placeholder 2"/>
          <p:cNvSpPr>
            <a:spLocks noGrp="1"/>
          </p:cNvSpPr>
          <p:nvPr>
            <p:ph idx="1"/>
          </p:nvPr>
        </p:nvSpPr>
        <p:spPr>
          <a:xfrm>
            <a:off x="140548" y="6422869"/>
            <a:ext cx="6715199" cy="3767670"/>
          </a:xfrm>
          <a:ln>
            <a:noFill/>
          </a:ln>
        </p:spPr>
        <p:txBody>
          <a:bodyPr/>
          <a:lstStyle/>
          <a:p>
            <a:r>
              <a:rPr dirty="0">
                <a:ln w="0"/>
                <a:solidFill>
                  <a:srgbClr val="CEA789"/>
                </a:solidFill>
                <a:effectLst>
                  <a:outerShdw blurRad="38100" dist="19050" dir="2700000" algn="tl" rotWithShape="0">
                    <a:schemeClr val="dk1">
                      <a:alpha val="40000"/>
                    </a:schemeClr>
                  </a:outerShdw>
                </a:effectLst>
              </a:rPr>
              <a:t>The Internet has revolutionized communication, information sharing, and daily life. It began as a military project and grew into a global network connecting billions of people.</a:t>
            </a:r>
          </a:p>
        </p:txBody>
      </p:sp>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4"/>
          <a:stretch>
            <a:fillRect/>
          </a:stretch>
        </p:blipFill>
        <p:spPr>
          <a:xfrm>
            <a:off x="6855747" y="6903721"/>
            <a:ext cx="1554615" cy="2461473"/>
          </a:xfrm>
          <a:prstGeom prst="rect">
            <a:avLst/>
          </a:prstGeom>
        </p:spPr>
      </p:pic>
      <p:pic>
        <p:nvPicPr>
          <p:cNvPr id="5" name="Picture 4">
            <a:extLst>
              <a:ext uri="{FF2B5EF4-FFF2-40B4-BE49-F238E27FC236}">
                <a16:creationId xmlns:a16="http://schemas.microsoft.com/office/drawing/2014/main" id="{D901B810-917B-4045-9B45-3A3A4525E0C8}"/>
              </a:ext>
            </a:extLst>
          </p:cNvPr>
          <p:cNvPicPr>
            <a:picLocks noChangeAspect="1"/>
          </p:cNvPicPr>
          <p:nvPr/>
        </p:nvPicPr>
        <p:blipFill>
          <a:blip r:embed="rId5"/>
          <a:stretch>
            <a:fillRect/>
          </a:stretch>
        </p:blipFill>
        <p:spPr>
          <a:xfrm flipH="1">
            <a:off x="318207" y="4300586"/>
            <a:ext cx="1630821" cy="2270957"/>
          </a:xfrm>
          <a:prstGeom prst="rect">
            <a:avLst/>
          </a:prstGeom>
        </p:spPr>
      </p:pic>
      <p:pic>
        <p:nvPicPr>
          <p:cNvPr id="9" name="Picture 8">
            <a:extLst>
              <a:ext uri="{FF2B5EF4-FFF2-40B4-BE49-F238E27FC236}">
                <a16:creationId xmlns:a16="http://schemas.microsoft.com/office/drawing/2014/main" id="{5DDC8B88-6D35-4A72-AA59-6D322AD408F6}"/>
              </a:ext>
            </a:extLst>
          </p:cNvPr>
          <p:cNvPicPr>
            <a:picLocks noChangeAspect="1"/>
          </p:cNvPicPr>
          <p:nvPr/>
        </p:nvPicPr>
        <p:blipFill>
          <a:blip r:embed="rId3"/>
          <a:stretch>
            <a:fillRect/>
          </a:stretch>
        </p:blipFill>
        <p:spPr>
          <a:xfrm flipH="1">
            <a:off x="439132" y="2051402"/>
            <a:ext cx="6715199" cy="2199624"/>
          </a:xfrm>
          <a:prstGeom prst="rect">
            <a:avLst/>
          </a:prstGeom>
        </p:spPr>
      </p:pic>
      <p:sp>
        <p:nvSpPr>
          <p:cNvPr id="10" name="Content Placeholder 2">
            <a:extLst>
              <a:ext uri="{FF2B5EF4-FFF2-40B4-BE49-F238E27FC236}">
                <a16:creationId xmlns:a16="http://schemas.microsoft.com/office/drawing/2014/main" id="{071D6247-4B04-4EC1-8154-8591222A6988}"/>
              </a:ext>
            </a:extLst>
          </p:cNvPr>
          <p:cNvSpPr txBox="1">
            <a:spLocks/>
          </p:cNvSpPr>
          <p:nvPr/>
        </p:nvSpPr>
        <p:spPr>
          <a:xfrm>
            <a:off x="439131" y="1177568"/>
            <a:ext cx="6715199" cy="3767670"/>
          </a:xfrm>
          <a:prstGeom prst="rect">
            <a:avLst/>
          </a:prstGeom>
          <a:ln>
            <a:noFill/>
          </a:ln>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ln w="0"/>
                <a:solidFill>
                  <a:srgbClr val="CEA789"/>
                </a:solidFill>
                <a:effectLst>
                  <a:outerShdw blurRad="38100" dist="19050" dir="2700000" algn="tl" rotWithShape="0">
                    <a:schemeClr val="dk1">
                      <a:alpha val="40000"/>
                    </a:schemeClr>
                  </a:outerShdw>
                </a:effectLst>
              </a:rPr>
              <a:t>In the 1970s, </a:t>
            </a:r>
            <a:r>
              <a:rPr lang="en-US" dirty="0" err="1">
                <a:ln w="0"/>
                <a:solidFill>
                  <a:srgbClr val="CEA789"/>
                </a:solidFill>
                <a:effectLst>
                  <a:outerShdw blurRad="38100" dist="19050" dir="2700000" algn="tl" rotWithShape="0">
                    <a:schemeClr val="dk1">
                      <a:alpha val="40000"/>
                    </a:schemeClr>
                  </a:outerShdw>
                </a:effectLst>
              </a:rPr>
              <a:t>Vint</a:t>
            </a:r>
            <a:r>
              <a:rPr lang="en-US" dirty="0">
                <a:ln w="0"/>
                <a:solidFill>
                  <a:srgbClr val="CEA789"/>
                </a:solidFill>
                <a:effectLst>
                  <a:outerShdw blurRad="38100" dist="19050" dir="2700000" algn="tl" rotWithShape="0">
                    <a:schemeClr val="dk1">
                      <a:alpha val="40000"/>
                    </a:schemeClr>
                  </a:outerShdw>
                </a:effectLst>
              </a:rPr>
              <a:t> Cerf and Bob Kahn developed the TCP/IP protocol, enabling reliable data transmission across different networks. This standard became the foundation of the Internet's architecture.</a:t>
            </a:r>
          </a:p>
        </p:txBody>
      </p:sp>
      <p:pic>
        <p:nvPicPr>
          <p:cNvPr id="11" name="Picture 10">
            <a:extLst>
              <a:ext uri="{FF2B5EF4-FFF2-40B4-BE49-F238E27FC236}">
                <a16:creationId xmlns:a16="http://schemas.microsoft.com/office/drawing/2014/main" id="{4813D3C5-3B6C-4F8B-B5FB-6306E86C4821}"/>
              </a:ext>
            </a:extLst>
          </p:cNvPr>
          <p:cNvPicPr>
            <a:picLocks noChangeAspect="1"/>
          </p:cNvPicPr>
          <p:nvPr/>
        </p:nvPicPr>
        <p:blipFill>
          <a:blip r:embed="rId6"/>
          <a:stretch>
            <a:fillRect/>
          </a:stretch>
        </p:blipFill>
        <p:spPr>
          <a:xfrm>
            <a:off x="3163226" y="4062169"/>
            <a:ext cx="3991105" cy="2063486"/>
          </a:xfrm>
          <a:prstGeom prst="rect">
            <a:avLst/>
          </a:prstGeom>
        </p:spPr>
      </p:pic>
      <p:sp>
        <p:nvSpPr>
          <p:cNvPr id="4" name="Rectangle 3">
            <a:extLst>
              <a:ext uri="{FF2B5EF4-FFF2-40B4-BE49-F238E27FC236}">
                <a16:creationId xmlns:a16="http://schemas.microsoft.com/office/drawing/2014/main" id="{6F2EEEC4-B5B5-46C7-A4C6-67FD5C9D24C1}"/>
              </a:ext>
            </a:extLst>
          </p:cNvPr>
          <p:cNvSpPr/>
          <p:nvPr/>
        </p:nvSpPr>
        <p:spPr>
          <a:xfrm>
            <a:off x="5100320" y="7152640"/>
            <a:ext cx="47752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14298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1.66667E-6 -2.59259E-6 L -8.33333E-7 -2.59259E-6 " pathEditMode="relative" rAng="0" ptsTypes="AA">
                                      <p:cBhvr>
                                        <p:cTn id="6" dur="300" fill="hold"/>
                                        <p:tgtEl>
                                          <p:spTgt spid="5"/>
                                        </p:tgtEl>
                                        <p:attrNameLst>
                                          <p:attrName>ppt_x</p:attrName>
                                          <p:attrName>ppt_y</p:attrName>
                                        </p:attrNameLst>
                                      </p:cBhvr>
                                      <p:rCtr x="69" y="0"/>
                                    </p:animMotion>
                                  </p:childTnLst>
                                </p:cTn>
                              </p:par>
                              <p:par>
                                <p:cTn id="7" presetID="10"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animEffect transition="in" filter="fade">
                                      <p:cBhvr>
                                        <p:cTn id="9" dur="500"/>
                                        <p:tgtEl>
                                          <p:spTgt spid="9"/>
                                        </p:tgtEl>
                                      </p:cBhvr>
                                    </p:animEffect>
                                  </p:childTnLst>
                                </p:cTn>
                              </p:par>
                              <p:par>
                                <p:cTn id="10" presetID="10" presetClass="entr" presetSubtype="0"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26" presetClass="emph" presetSubtype="0" fill="hold" grpId="0" nodeType="withEffect">
                                  <p:stCondLst>
                                    <p:cond delay="0"/>
                                  </p:stCondLst>
                                  <p:childTnLst>
                                    <p:animEffect transition="out" filter="fade">
                                      <p:cBhvr>
                                        <p:cTn id="14" dur="1800" tmFilter="0, 0; .2, .5; .8, .5; 1, 0"/>
                                        <p:tgtEl>
                                          <p:spTgt spid="2"/>
                                        </p:tgtEl>
                                      </p:cBhvr>
                                    </p:animEffect>
                                    <p:animScale>
                                      <p:cBhvr>
                                        <p:cTn id="15" dur="900" autoRev="1" fill="hold"/>
                                        <p:tgtEl>
                                          <p:spTgt spid="2"/>
                                        </p:tgtEl>
                                      </p:cBhvr>
                                      <p:by x="105000" y="105000"/>
                                    </p:animScale>
                                  </p:childTnLst>
                                  <p:subTnLst>
                                    <p:audio>
                                      <p:cMediaNode>
                                        <p:cTn display="0" masterRel="sameClick">
                                          <p:stCondLst>
                                            <p:cond evt="begin" delay="0">
                                              <p:tn val="13"/>
                                            </p:cond>
                                          </p:stCondLst>
                                          <p:endCondLst>
                                            <p:cond evt="onStopAudio" delay="0">
                                              <p:tgtEl>
                                                <p:sldTgt/>
                                              </p:tgtEl>
                                            </p:cond>
                                          </p:endCondLst>
                                        </p:cTn>
                                        <p:tgtEl>
                                          <p:sndTgt r:embed="rId2" name="klaviatura-kompyutera-30453.wav"/>
                                        </p:tgtEl>
                                      </p:cMediaNode>
                                    </p:audio>
                                  </p:subTnLst>
                                </p:cTn>
                              </p:par>
                            </p:childTnLst>
                          </p:cTn>
                        </p:par>
                        <p:par>
                          <p:cTn id="16" fill="hold">
                            <p:stCondLst>
                              <p:cond delay="1800"/>
                            </p:stCondLst>
                            <p:childTnLst>
                              <p:par>
                                <p:cTn id="17" presetID="22" presetClass="entr" presetSubtype="8" fill="hold" grpId="0" nodeType="afterEffect">
                                  <p:stCondLst>
                                    <p:cond delay="0"/>
                                  </p:stCondLst>
                                  <p:iterate type="lt">
                                    <p:tmPct val="10000"/>
                                  </p:iterate>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par>
                          <p:cTn id="20" fill="hold">
                            <p:stCondLst>
                              <p:cond delay="10800"/>
                            </p:stCondLst>
                            <p:childTnLst>
                              <p:par>
                                <p:cTn id="21" presetID="22" presetClass="entr" presetSubtype="4"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00"/>
                                        <p:tgtEl>
                                          <p:spTgt spid="4"/>
                                        </p:tgtEl>
                                      </p:cBhvr>
                                    </p:animEffect>
                                  </p:childTnLst>
                                  <p:subTnLst>
                                    <p:cmd type="evt" cmd="onstopaudio">
                                      <p:cBhvr>
                                        <p:cTn display="0" masterRel="sameClick">
                                          <p:stCondLst>
                                            <p:cond evt="begin" delay="0">
                                              <p:tn val="21"/>
                                            </p:cond>
                                          </p:stCondLst>
                                        </p:cTn>
                                        <p:tgtEl>
                                          <p:sldTgt/>
                                        </p:tgtEl>
                                      </p:cBhvr>
                                    </p:cmd>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5520" y="533400"/>
            <a:ext cx="7220347" cy="1524000"/>
          </a:xfrm>
        </p:spPr>
        <p:txBody>
          <a:bodyPr/>
          <a:lstStyle/>
          <a:p>
            <a:r>
              <a:rPr lang="en-US" cap="none" dirty="0">
                <a:ln w="0"/>
                <a:effectLst>
                  <a:glow rad="228600">
                    <a:schemeClr val="accent1">
                      <a:satMod val="175000"/>
                      <a:alpha val="40000"/>
                    </a:schemeClr>
                  </a:glow>
                  <a:outerShdw blurRad="38100" dist="19050" dir="2700000" algn="tl" rotWithShape="0">
                    <a:schemeClr val="dk1">
                      <a:alpha val="40000"/>
                    </a:schemeClr>
                  </a:outerShdw>
                </a:effectLst>
              </a:rPr>
              <a:t>1980s: Commercial Use</a:t>
            </a:r>
            <a:endParaRPr cap="none" dirty="0">
              <a:ln w="0"/>
              <a:effectLst>
                <a:glow rad="228600">
                  <a:schemeClr val="accent1">
                    <a:satMod val="175000"/>
                    <a:alpha val="40000"/>
                  </a:schemeClr>
                </a:glow>
                <a:outerShdw blurRad="38100" dist="19050" dir="2700000" algn="tl" rotWithShape="0">
                  <a:schemeClr val="dk1">
                    <a:alpha val="40000"/>
                  </a:schemeClr>
                </a:outerShdw>
              </a:effectLst>
            </a:endParaRPr>
          </a:p>
        </p:txBody>
      </p:sp>
      <p:pic>
        <p:nvPicPr>
          <p:cNvPr id="22" name="Picture 21">
            <a:extLst>
              <a:ext uri="{FF2B5EF4-FFF2-40B4-BE49-F238E27FC236}">
                <a16:creationId xmlns:a16="http://schemas.microsoft.com/office/drawing/2014/main" id="{E0503083-B68F-49F9-9A99-EB2F9F6A7664}"/>
              </a:ext>
            </a:extLst>
          </p:cNvPr>
          <p:cNvPicPr>
            <a:picLocks noChangeAspect="1"/>
          </p:cNvPicPr>
          <p:nvPr/>
        </p:nvPicPr>
        <p:blipFill>
          <a:blip r:embed="rId2"/>
          <a:stretch>
            <a:fillRect/>
          </a:stretch>
        </p:blipFill>
        <p:spPr>
          <a:xfrm>
            <a:off x="140548" y="7265755"/>
            <a:ext cx="6715199" cy="2199624"/>
          </a:xfrm>
          <a:prstGeom prst="rect">
            <a:avLst/>
          </a:prstGeom>
        </p:spPr>
      </p:pic>
      <p:sp>
        <p:nvSpPr>
          <p:cNvPr id="3" name="Content Placeholder 2"/>
          <p:cNvSpPr>
            <a:spLocks noGrp="1"/>
          </p:cNvSpPr>
          <p:nvPr>
            <p:ph idx="1"/>
          </p:nvPr>
        </p:nvSpPr>
        <p:spPr>
          <a:xfrm>
            <a:off x="140548" y="6422869"/>
            <a:ext cx="6715199" cy="3767670"/>
          </a:xfrm>
          <a:ln>
            <a:noFill/>
          </a:ln>
        </p:spPr>
        <p:txBody>
          <a:bodyPr/>
          <a:lstStyle/>
          <a:p>
            <a:r>
              <a:rPr dirty="0">
                <a:ln w="0"/>
                <a:solidFill>
                  <a:srgbClr val="CEA789"/>
                </a:solidFill>
                <a:effectLst>
                  <a:outerShdw blurRad="38100" dist="19050" dir="2700000" algn="tl" rotWithShape="0">
                    <a:schemeClr val="dk1">
                      <a:alpha val="40000"/>
                    </a:schemeClr>
                  </a:outerShdw>
                </a:effectLst>
              </a:rPr>
              <a:t>The Internet has revolutionized communication, information sharing, and daily life. It began as a military project and grew into a global network connecting billions of people.</a:t>
            </a:r>
          </a:p>
        </p:txBody>
      </p:sp>
      <p:pic>
        <p:nvPicPr>
          <p:cNvPr id="6" name="Picture 5">
            <a:extLst>
              <a:ext uri="{FF2B5EF4-FFF2-40B4-BE49-F238E27FC236}">
                <a16:creationId xmlns:a16="http://schemas.microsoft.com/office/drawing/2014/main" id="{1CA9454F-BBAC-4BE0-AB8E-77A43F53CCF4}"/>
              </a:ext>
            </a:extLst>
          </p:cNvPr>
          <p:cNvPicPr>
            <a:picLocks noChangeAspect="1"/>
          </p:cNvPicPr>
          <p:nvPr/>
        </p:nvPicPr>
        <p:blipFill>
          <a:blip r:embed="rId3"/>
          <a:stretch>
            <a:fillRect/>
          </a:stretch>
        </p:blipFill>
        <p:spPr>
          <a:xfrm>
            <a:off x="6855747" y="6903721"/>
            <a:ext cx="1554615" cy="2461473"/>
          </a:xfrm>
          <a:prstGeom prst="rect">
            <a:avLst/>
          </a:prstGeom>
        </p:spPr>
      </p:pic>
      <p:pic>
        <p:nvPicPr>
          <p:cNvPr id="5" name="Picture 4">
            <a:extLst>
              <a:ext uri="{FF2B5EF4-FFF2-40B4-BE49-F238E27FC236}">
                <a16:creationId xmlns:a16="http://schemas.microsoft.com/office/drawing/2014/main" id="{D901B810-917B-4045-9B45-3A3A4525E0C8}"/>
              </a:ext>
            </a:extLst>
          </p:cNvPr>
          <p:cNvPicPr>
            <a:picLocks noChangeAspect="1"/>
          </p:cNvPicPr>
          <p:nvPr/>
        </p:nvPicPr>
        <p:blipFill>
          <a:blip r:embed="rId4"/>
          <a:stretch>
            <a:fillRect/>
          </a:stretch>
        </p:blipFill>
        <p:spPr>
          <a:xfrm flipH="1">
            <a:off x="-1764593" y="4300586"/>
            <a:ext cx="1630821" cy="2270957"/>
          </a:xfrm>
          <a:prstGeom prst="rect">
            <a:avLst/>
          </a:prstGeom>
        </p:spPr>
      </p:pic>
      <p:pic>
        <p:nvPicPr>
          <p:cNvPr id="9" name="Picture 8">
            <a:extLst>
              <a:ext uri="{FF2B5EF4-FFF2-40B4-BE49-F238E27FC236}">
                <a16:creationId xmlns:a16="http://schemas.microsoft.com/office/drawing/2014/main" id="{5DDC8B88-6D35-4A72-AA59-6D322AD408F6}"/>
              </a:ext>
            </a:extLst>
          </p:cNvPr>
          <p:cNvPicPr>
            <a:picLocks noChangeAspect="1"/>
          </p:cNvPicPr>
          <p:nvPr/>
        </p:nvPicPr>
        <p:blipFill>
          <a:blip r:embed="rId2"/>
          <a:stretch>
            <a:fillRect/>
          </a:stretch>
        </p:blipFill>
        <p:spPr>
          <a:xfrm flipH="1">
            <a:off x="318207" y="9588131"/>
            <a:ext cx="6715199" cy="2199624"/>
          </a:xfrm>
          <a:prstGeom prst="rect">
            <a:avLst/>
          </a:prstGeom>
        </p:spPr>
      </p:pic>
      <p:sp>
        <p:nvSpPr>
          <p:cNvPr id="10" name="Content Placeholder 2">
            <a:extLst>
              <a:ext uri="{FF2B5EF4-FFF2-40B4-BE49-F238E27FC236}">
                <a16:creationId xmlns:a16="http://schemas.microsoft.com/office/drawing/2014/main" id="{071D6247-4B04-4EC1-8154-8591222A6988}"/>
              </a:ext>
            </a:extLst>
          </p:cNvPr>
          <p:cNvSpPr txBox="1">
            <a:spLocks/>
          </p:cNvSpPr>
          <p:nvPr/>
        </p:nvSpPr>
        <p:spPr>
          <a:xfrm>
            <a:off x="318206" y="8714297"/>
            <a:ext cx="6715199" cy="3767670"/>
          </a:xfrm>
          <a:prstGeom prst="rect">
            <a:avLst/>
          </a:prstGeom>
          <a:ln>
            <a:noFill/>
          </a:ln>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ln w="0"/>
                <a:solidFill>
                  <a:srgbClr val="CEA789"/>
                </a:solidFill>
                <a:effectLst>
                  <a:outerShdw blurRad="38100" dist="19050" dir="2700000" algn="tl" rotWithShape="0">
                    <a:schemeClr val="dk1">
                      <a:alpha val="40000"/>
                    </a:schemeClr>
                  </a:outerShdw>
                </a:effectLst>
              </a:rPr>
              <a:t>In the 1970s, </a:t>
            </a:r>
            <a:r>
              <a:rPr lang="en-US" dirty="0" err="1">
                <a:ln w="0"/>
                <a:solidFill>
                  <a:srgbClr val="CEA789"/>
                </a:solidFill>
                <a:effectLst>
                  <a:outerShdw blurRad="38100" dist="19050" dir="2700000" algn="tl" rotWithShape="0">
                    <a:schemeClr val="dk1">
                      <a:alpha val="40000"/>
                    </a:schemeClr>
                  </a:outerShdw>
                </a:effectLst>
              </a:rPr>
              <a:t>Vint</a:t>
            </a:r>
            <a:r>
              <a:rPr lang="en-US" dirty="0">
                <a:ln w="0"/>
                <a:solidFill>
                  <a:srgbClr val="CEA789"/>
                </a:solidFill>
                <a:effectLst>
                  <a:outerShdw blurRad="38100" dist="19050" dir="2700000" algn="tl" rotWithShape="0">
                    <a:schemeClr val="dk1">
                      <a:alpha val="40000"/>
                    </a:schemeClr>
                  </a:outerShdw>
                </a:effectLst>
              </a:rPr>
              <a:t> Cerf and Bob Kahn developed the TCP/IP protocol, enabling reliable data transmission across different networks. This standard became the foundation of the Internet's architecture.</a:t>
            </a:r>
          </a:p>
        </p:txBody>
      </p:sp>
      <p:pic>
        <p:nvPicPr>
          <p:cNvPr id="11" name="Picture 10">
            <a:extLst>
              <a:ext uri="{FF2B5EF4-FFF2-40B4-BE49-F238E27FC236}">
                <a16:creationId xmlns:a16="http://schemas.microsoft.com/office/drawing/2014/main" id="{4813D3C5-3B6C-4F8B-B5FB-6306E86C4821}"/>
              </a:ext>
            </a:extLst>
          </p:cNvPr>
          <p:cNvPicPr>
            <a:picLocks noChangeAspect="1"/>
          </p:cNvPicPr>
          <p:nvPr/>
        </p:nvPicPr>
        <p:blipFill>
          <a:blip r:embed="rId5"/>
          <a:stretch>
            <a:fillRect/>
          </a:stretch>
        </p:blipFill>
        <p:spPr>
          <a:xfrm>
            <a:off x="3042300" y="11639081"/>
            <a:ext cx="3991105" cy="2063486"/>
          </a:xfrm>
          <a:prstGeom prst="rect">
            <a:avLst/>
          </a:prstGeom>
        </p:spPr>
      </p:pic>
      <p:pic>
        <p:nvPicPr>
          <p:cNvPr id="7" name="Picture 6">
            <a:extLst>
              <a:ext uri="{FF2B5EF4-FFF2-40B4-BE49-F238E27FC236}">
                <a16:creationId xmlns:a16="http://schemas.microsoft.com/office/drawing/2014/main" id="{B2BE9DDB-EA73-433F-B46E-D0421FAB2294}"/>
              </a:ext>
            </a:extLst>
          </p:cNvPr>
          <p:cNvPicPr>
            <a:picLocks noChangeAspect="1"/>
          </p:cNvPicPr>
          <p:nvPr/>
        </p:nvPicPr>
        <p:blipFill>
          <a:blip r:embed="rId6"/>
          <a:stretch>
            <a:fillRect/>
          </a:stretch>
        </p:blipFill>
        <p:spPr>
          <a:xfrm>
            <a:off x="6463282" y="6913471"/>
            <a:ext cx="2339543" cy="2339543"/>
          </a:xfrm>
          <a:prstGeom prst="rect">
            <a:avLst/>
          </a:prstGeom>
        </p:spPr>
      </p:pic>
    </p:spTree>
    <p:extLst>
      <p:ext uri="{BB962C8B-B14F-4D97-AF65-F5344CB8AC3E}">
        <p14:creationId xmlns:p14="http://schemas.microsoft.com/office/powerpoint/2010/main" val="34146548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5.55556E-7 -2.59259E-6 L -5.55556E-7 0.00023 " pathEditMode="relative" rAng="0" ptsTypes="AA">
                                      <p:cBhvr>
                                        <p:cTn id="6" dur="300" fill="hold"/>
                                        <p:tgtEl>
                                          <p:spTgt spid="5"/>
                                        </p:tgtEl>
                                        <p:attrNameLst>
                                          <p:attrName>ppt_x</p:attrName>
                                          <p:attrName>ppt_y</p:attrName>
                                        </p:attrNameLst>
                                      </p:cBhvr>
                                      <p:rCtr x="0" y="0"/>
                                    </p:animMotion>
                                  </p:childTnLst>
                                </p:cTn>
                              </p:par>
                            </p:childTnLst>
                          </p:cTn>
                        </p:par>
                        <p:par>
                          <p:cTn id="7" fill="hold">
                            <p:stCondLst>
                              <p:cond delay="300"/>
                            </p:stCondLst>
                            <p:childTnLst>
                              <p:par>
                                <p:cTn id="8" presetID="6" presetClass="entr" presetSubtype="32"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circle(out)">
                                      <p:cBhvr>
                                        <p:cTn id="10" dur="1100"/>
                                        <p:tgtEl>
                                          <p:spTgt spid="9"/>
                                        </p:tgtEl>
                                      </p:cBhvr>
                                    </p:animEffect>
                                  </p:childTnLst>
                                </p:cTn>
                              </p:par>
                              <p:par>
                                <p:cTn id="11" presetID="6" presetClass="entr" presetSubtype="32"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circle(out)">
                                      <p:cBhvr>
                                        <p:cTn id="13" dur="1100"/>
                                        <p:tgtEl>
                                          <p:spTgt spid="11"/>
                                        </p:tgtEl>
                                      </p:cBhvr>
                                    </p:animEffect>
                                  </p:childTnLst>
                                </p:cTn>
                              </p:par>
                              <p:par>
                                <p:cTn id="14" presetID="26" presetClass="emph" presetSubtype="0" fill="hold" grpId="0" nodeType="withEffect">
                                  <p:stCondLst>
                                    <p:cond delay="0"/>
                                  </p:stCondLst>
                                  <p:childTnLst>
                                    <p:animEffect transition="out" filter="fade">
                                      <p:cBhvr>
                                        <p:cTn id="15" dur="1800" tmFilter="0, 0; .2, .5; .8, .5; 1, 0"/>
                                        <p:tgtEl>
                                          <p:spTgt spid="2"/>
                                        </p:tgtEl>
                                      </p:cBhvr>
                                    </p:animEffect>
                                    <p:animScale>
                                      <p:cBhvr>
                                        <p:cTn id="16" dur="900" autoRev="1" fill="hold"/>
                                        <p:tgtEl>
                                          <p:spTgt spid="2"/>
                                        </p:tgtEl>
                                      </p:cBhvr>
                                      <p:by x="105000" y="105000"/>
                                    </p:animScale>
                                  </p:childTnLst>
                                </p:cTn>
                              </p:par>
                            </p:childTnLst>
                          </p:cTn>
                        </p:par>
                        <p:par>
                          <p:cTn id="17" fill="hold">
                            <p:stCondLst>
                              <p:cond delay="2100"/>
                            </p:stCondLst>
                            <p:childTnLst>
                              <p:par>
                                <p:cTn id="18" presetID="22" presetClass="entr" presetSubtype="8" fill="hold" grpId="0" nodeType="afterEffect">
                                  <p:stCondLst>
                                    <p:cond delay="0"/>
                                  </p:stCondLst>
                                  <p:iterate type="lt">
                                    <p:tmPct val="10000"/>
                                  </p:iterate>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theme/theme1.xml><?xml version="1.0" encoding="utf-8"?>
<a:theme xmlns:a="http://schemas.openxmlformats.org/drawingml/2006/main" name="Slice">
  <a:themeElements>
    <a:clrScheme name="Custom 6">
      <a:dk1>
        <a:srgbClr val="FFFFFF"/>
      </a:dk1>
      <a:lt1>
        <a:sysClr val="window" lastClr="FFFFFF"/>
      </a:lt1>
      <a:dk2>
        <a:srgbClr val="335B74"/>
      </a:dk2>
      <a:lt2>
        <a:srgbClr val="FFFFFF"/>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ustom 2">
      <a:majorFont>
        <a:latin typeface="Ink Free"/>
        <a:ea typeface=""/>
        <a:cs typeface=""/>
      </a:majorFont>
      <a:minorFont>
        <a:latin typeface="Ink Free"/>
        <a:ea typeface=""/>
        <a:cs typeface=""/>
      </a:minorFont>
    </a:fontScheme>
    <a:fmtScheme name="Glossy">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9759155-7935-4C61-A06C-C04380D1B16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454</TotalTime>
  <Words>900</Words>
  <Application>Microsoft Office PowerPoint</Application>
  <PresentationFormat>On-screen Show (4:3)</PresentationFormat>
  <Paragraphs>49</Paragraphs>
  <Slides>17</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vt:lpstr>
      <vt:lpstr>Ink Free</vt:lpstr>
      <vt:lpstr>Wingdings 3</vt:lpstr>
      <vt:lpstr>Slice</vt:lpstr>
      <vt:lpstr>History of the Internet</vt:lpstr>
      <vt:lpstr>History of the Internet</vt:lpstr>
      <vt:lpstr>History of the Internet</vt:lpstr>
      <vt:lpstr>History of the Internet</vt:lpstr>
      <vt:lpstr>Origins of Ideas</vt:lpstr>
      <vt:lpstr>Origins of Ideas</vt:lpstr>
      <vt:lpstr>1970s: Development of TCP/IP</vt:lpstr>
      <vt:lpstr>1970s: Development of TCP/IP</vt:lpstr>
      <vt:lpstr>1980s: Commercial Use</vt:lpstr>
      <vt:lpstr>1980s: Commercial Use</vt:lpstr>
      <vt:lpstr>1990s: World Wide Web (WWW)</vt:lpstr>
      <vt:lpstr>1990s: World Wide Web (WWW)</vt:lpstr>
      <vt:lpstr>2000s: Social Networks</vt:lpstr>
      <vt:lpstr>2000s: Social Networks</vt:lpstr>
      <vt:lpstr>2010s: Mobile Internet</vt:lpstr>
      <vt:lpstr>2010s: Mobile Internet</vt:lpstr>
      <vt:lpstr>The end</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Administrator</dc:creator>
  <cp:keywords/>
  <dc:description>generated using python-pptx</dc:description>
  <cp:lastModifiedBy>Administrator</cp:lastModifiedBy>
  <cp:revision>31</cp:revision>
  <dcterms:created xsi:type="dcterms:W3CDTF">2013-01-27T09:14:16Z</dcterms:created>
  <dcterms:modified xsi:type="dcterms:W3CDTF">2025-02-17T05:41:30Z</dcterms:modified>
  <cp:category/>
</cp:coreProperties>
</file>

<file path=docProps/thumbnail.jpeg>
</file>